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2" r:id="rId2"/>
    <p:sldId id="278" r:id="rId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elson Fabian Lizcano Meneses" initials="NFL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937C"/>
    <a:srgbClr val="9B826F"/>
    <a:srgbClr val="0432FF"/>
    <a:srgbClr val="FF40FF"/>
    <a:srgbClr val="AB7942"/>
    <a:srgbClr val="00FDFF"/>
    <a:srgbClr val="3C2B17"/>
    <a:srgbClr val="942092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Estilo medio 3 - 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40" autoAdjust="0"/>
    <p:restoredTop sz="94847"/>
  </p:normalViewPr>
  <p:slideViewPr>
    <p:cSldViewPr snapToGrid="0">
      <p:cViewPr varScale="1">
        <p:scale>
          <a:sx n="74" d="100"/>
          <a:sy n="74" d="100"/>
        </p:scale>
        <p:origin x="133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32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335F14-5688-4A45-879E-AA58BE3F0215}" type="datetimeFigureOut">
              <a:rPr lang="es-CO" smtClean="0"/>
              <a:t>13/05/2025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57355D-8255-43ED-A325-9365BD4B607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426807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8AA708-050E-734F-A159-FDEF1EA87617}" type="datetimeFigureOut">
              <a:rPr lang="es-ES_tradnl" smtClean="0"/>
              <a:t>13/05/2025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04115-81A5-5041-A649-50A2968B45E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399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ítulo y dos columnas 3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/Users/liaperezrosales/Downloads/Logo Metalprom.jpg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28" t="32174" r="10989" b="38333"/>
          <a:stretch/>
        </p:blipFill>
        <p:spPr bwMode="auto">
          <a:xfrm>
            <a:off x="2009825" y="485356"/>
            <a:ext cx="4679733" cy="117500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dondear rectángulo de esquina diagonal 4"/>
          <p:cNvSpPr/>
          <p:nvPr userDrawn="1"/>
        </p:nvSpPr>
        <p:spPr>
          <a:xfrm>
            <a:off x="0" y="2440888"/>
            <a:ext cx="9144000" cy="3659124"/>
          </a:xfrm>
          <a:prstGeom prst="round2Diag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55734"/>
            <a:ext cx="7772400" cy="1600289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4413" y="3797567"/>
            <a:ext cx="6858000" cy="789158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US" sz="2400" dirty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1pPr>
          </a:lstStyle>
          <a:p>
            <a:pPr lvl="0" algn="ctr">
              <a:spcBef>
                <a:spcPct val="0"/>
              </a:spcBef>
              <a:buNone/>
            </a:pPr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7" name="Redondear rectángulo de esquina diagonal 6"/>
          <p:cNvSpPr/>
          <p:nvPr userDrawn="1"/>
        </p:nvSpPr>
        <p:spPr>
          <a:xfrm>
            <a:off x="0" y="4726887"/>
            <a:ext cx="9144000" cy="2131113"/>
          </a:xfrm>
          <a:prstGeom prst="round2DiagRect">
            <a:avLst/>
          </a:prstGeom>
          <a:gradFill flip="none" rotWithShape="1">
            <a:gsLst>
              <a:gs pos="0">
                <a:srgbClr val="AF937C">
                  <a:shade val="30000"/>
                  <a:satMod val="115000"/>
                </a:srgbClr>
              </a:gs>
              <a:gs pos="50000">
                <a:srgbClr val="AF937C">
                  <a:shade val="67500"/>
                  <a:satMod val="115000"/>
                </a:srgbClr>
              </a:gs>
              <a:gs pos="100000">
                <a:srgbClr val="AF937C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AF93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69906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ortar y redondear rectángulo de esquina sencilla 9"/>
          <p:cNvSpPr/>
          <p:nvPr userDrawn="1"/>
        </p:nvSpPr>
        <p:spPr>
          <a:xfrm>
            <a:off x="0" y="0"/>
            <a:ext cx="9144000" cy="682488"/>
          </a:xfrm>
          <a:prstGeom prst="snipRoundRect">
            <a:avLst>
              <a:gd name="adj1" fmla="val 0"/>
              <a:gd name="adj2" fmla="val 0"/>
            </a:avLst>
          </a:prstGeom>
          <a:gradFill flip="none" rotWithShape="1">
            <a:gsLst>
              <a:gs pos="0">
                <a:srgbClr val="AF937C">
                  <a:shade val="30000"/>
                  <a:satMod val="115000"/>
                </a:srgbClr>
              </a:gs>
              <a:gs pos="50000">
                <a:srgbClr val="AF937C">
                  <a:shade val="67500"/>
                  <a:satMod val="115000"/>
                </a:srgbClr>
              </a:gs>
              <a:gs pos="100000">
                <a:srgbClr val="AF937C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AF93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CO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6731" y="1197619"/>
            <a:ext cx="7886700" cy="755648"/>
          </a:xfrm>
        </p:spPr>
        <p:txBody>
          <a:bodyPr>
            <a:noAutofit/>
          </a:bodyPr>
          <a:lstStyle>
            <a:lvl1pPr>
              <a:defRPr sz="3200">
                <a:latin typeface="Century Gothic" charset="0"/>
                <a:ea typeface="Century Gothic" charset="0"/>
                <a:cs typeface="Century Gothic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30" y="2200302"/>
            <a:ext cx="7886700" cy="4351338"/>
          </a:xfrm>
        </p:spPr>
        <p:txBody>
          <a:bodyPr>
            <a:normAutofit/>
          </a:bodyPr>
          <a:lstStyle>
            <a:lvl1pPr>
              <a:defRPr sz="2400">
                <a:latin typeface="Century Gothic" charset="0"/>
                <a:ea typeface="Century Gothic" charset="0"/>
                <a:cs typeface="Century Gothic" charset="0"/>
              </a:defRPr>
            </a:lvl1pPr>
            <a:lvl2pPr>
              <a:defRPr sz="2000">
                <a:latin typeface="Century Gothic" charset="0"/>
                <a:ea typeface="Century Gothic" charset="0"/>
                <a:cs typeface="Century Gothic" charset="0"/>
              </a:defRPr>
            </a:lvl2pPr>
            <a:lvl3pPr>
              <a:defRPr sz="1800">
                <a:latin typeface="Century Gothic" charset="0"/>
                <a:ea typeface="Century Gothic" charset="0"/>
                <a:cs typeface="Century Gothic" charset="0"/>
              </a:defRPr>
            </a:lvl3pPr>
            <a:lvl4pPr>
              <a:defRPr sz="1600">
                <a:latin typeface="Century Gothic" charset="0"/>
                <a:ea typeface="Century Gothic" charset="0"/>
                <a:cs typeface="Century Gothic" charset="0"/>
              </a:defRPr>
            </a:lvl4pPr>
            <a:lvl5pPr>
              <a:defRPr sz="1600">
                <a:latin typeface="Century Gothic" charset="0"/>
                <a:ea typeface="Century Gothic" charset="0"/>
                <a:cs typeface="Century Gothic" charset="0"/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pic>
        <p:nvPicPr>
          <p:cNvPr id="7" name="Imagen 6">
            <a:extLst>
              <a:ext uri="{FF2B5EF4-FFF2-40B4-BE49-F238E27FC236}">
                <a16:creationId xmlns="" xmlns:a16="http://schemas.microsoft.com/office/drawing/2014/main" id="{8B268DD8-D437-47CF-98AF-58E8F2663FFF}"/>
              </a:ext>
            </a:extLst>
          </p:cNvPr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25" t="38640" r="30923" b="29664"/>
          <a:stretch/>
        </p:blipFill>
        <p:spPr bwMode="auto">
          <a:xfrm>
            <a:off x="6021977" y="0"/>
            <a:ext cx="3122023" cy="75564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20696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538" y="1068512"/>
            <a:ext cx="7886700" cy="1125612"/>
          </a:xfrm>
        </p:spPr>
        <p:txBody>
          <a:bodyPr>
            <a:noAutofit/>
          </a:bodyPr>
          <a:lstStyle>
            <a:lvl1pPr>
              <a:defRPr sz="4000">
                <a:latin typeface="Century Gothic" charset="0"/>
                <a:ea typeface="Century Gothic" charset="0"/>
                <a:cs typeface="Century Gothic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4538" y="2344626"/>
            <a:ext cx="3886200" cy="4335772"/>
          </a:xfrm>
        </p:spPr>
        <p:txBody>
          <a:bodyPr/>
          <a:lstStyle>
            <a:lvl1pPr>
              <a:defRPr>
                <a:latin typeface="Century Gothic" charset="0"/>
                <a:ea typeface="Century Gothic" charset="0"/>
                <a:cs typeface="Century Gothic" charset="0"/>
              </a:defRPr>
            </a:lvl1pPr>
            <a:lvl2pPr>
              <a:defRPr>
                <a:latin typeface="Century Gothic" charset="0"/>
                <a:ea typeface="Century Gothic" charset="0"/>
                <a:cs typeface="Century Gothic" charset="0"/>
              </a:defRPr>
            </a:lvl2pPr>
            <a:lvl3pPr>
              <a:defRPr>
                <a:latin typeface="Century Gothic" charset="0"/>
                <a:ea typeface="Century Gothic" charset="0"/>
                <a:cs typeface="Century Gothic" charset="0"/>
              </a:defRPr>
            </a:lvl3pPr>
            <a:lvl4pPr>
              <a:defRPr>
                <a:latin typeface="Century Gothic" charset="0"/>
                <a:ea typeface="Century Gothic" charset="0"/>
                <a:cs typeface="Century Gothic" charset="0"/>
              </a:defRPr>
            </a:lvl4pPr>
            <a:lvl5pPr>
              <a:defRPr>
                <a:latin typeface="Century Gothic" charset="0"/>
                <a:ea typeface="Century Gothic" charset="0"/>
                <a:cs typeface="Century Gothic" charset="0"/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5038" y="2344626"/>
            <a:ext cx="3886200" cy="4335772"/>
          </a:xfrm>
        </p:spPr>
        <p:txBody>
          <a:bodyPr/>
          <a:lstStyle>
            <a:lvl1pPr>
              <a:defRPr>
                <a:latin typeface="Century Gothic" charset="0"/>
                <a:ea typeface="Century Gothic" charset="0"/>
                <a:cs typeface="Century Gothic" charset="0"/>
              </a:defRPr>
            </a:lvl1pPr>
            <a:lvl2pPr>
              <a:defRPr>
                <a:latin typeface="Century Gothic" charset="0"/>
                <a:ea typeface="Century Gothic" charset="0"/>
                <a:cs typeface="Century Gothic" charset="0"/>
              </a:defRPr>
            </a:lvl2pPr>
            <a:lvl3pPr>
              <a:defRPr>
                <a:latin typeface="Century Gothic" charset="0"/>
                <a:ea typeface="Century Gothic" charset="0"/>
                <a:cs typeface="Century Gothic" charset="0"/>
              </a:defRPr>
            </a:lvl3pPr>
            <a:lvl4pPr>
              <a:defRPr>
                <a:latin typeface="Century Gothic" charset="0"/>
                <a:ea typeface="Century Gothic" charset="0"/>
                <a:cs typeface="Century Gothic" charset="0"/>
              </a:defRPr>
            </a:lvl4pPr>
            <a:lvl5pPr>
              <a:defRPr>
                <a:latin typeface="Century Gothic" charset="0"/>
                <a:ea typeface="Century Gothic" charset="0"/>
                <a:cs typeface="Century Gothic" charset="0"/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8" name="Recortar y redondear rectángulo de esquina sencilla 7"/>
          <p:cNvSpPr/>
          <p:nvPr userDrawn="1"/>
        </p:nvSpPr>
        <p:spPr>
          <a:xfrm>
            <a:off x="0" y="1"/>
            <a:ext cx="9144000" cy="680832"/>
          </a:xfrm>
          <a:prstGeom prst="snipRoundRect">
            <a:avLst>
              <a:gd name="adj1" fmla="val 0"/>
              <a:gd name="adj2" fmla="val 0"/>
            </a:avLst>
          </a:prstGeom>
          <a:gradFill flip="none" rotWithShape="1">
            <a:gsLst>
              <a:gs pos="0">
                <a:srgbClr val="AF937C">
                  <a:shade val="30000"/>
                  <a:satMod val="115000"/>
                </a:srgbClr>
              </a:gs>
              <a:gs pos="50000">
                <a:srgbClr val="AF937C">
                  <a:shade val="67500"/>
                  <a:satMod val="115000"/>
                </a:srgbClr>
              </a:gs>
              <a:gs pos="100000">
                <a:srgbClr val="AF937C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AF93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0799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cto 5"/>
          <p:cNvCxnSpPr/>
          <p:nvPr userDrawn="1"/>
        </p:nvCxnSpPr>
        <p:spPr>
          <a:xfrm>
            <a:off x="0" y="711200"/>
            <a:ext cx="9144000" cy="0"/>
          </a:xfrm>
          <a:prstGeom prst="line">
            <a:avLst/>
          </a:prstGeom>
          <a:ln w="76200">
            <a:solidFill>
              <a:srgbClr val="AF937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n 2" descr="/Users/liaperezrosales/Downloads/Logo Metalprom.jpg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28" t="32174" r="10989" b="38333"/>
          <a:stretch/>
        </p:blipFill>
        <p:spPr bwMode="auto">
          <a:xfrm>
            <a:off x="6300788" y="1"/>
            <a:ext cx="2843212" cy="68248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504822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196" y="1022279"/>
            <a:ext cx="2949178" cy="1600200"/>
          </a:xfrm>
        </p:spPr>
        <p:txBody>
          <a:bodyPr anchor="b"/>
          <a:lstStyle>
            <a:lvl1pPr>
              <a:defRPr sz="2800">
                <a:latin typeface="Century Gothic" charset="0"/>
                <a:ea typeface="Century Gothic" charset="0"/>
                <a:cs typeface="Century Gothic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5746" y="1552505"/>
            <a:ext cx="4629150" cy="4873625"/>
          </a:xfrm>
        </p:spPr>
        <p:txBody>
          <a:bodyPr>
            <a:normAutofit/>
          </a:bodyPr>
          <a:lstStyle>
            <a:lvl1pPr>
              <a:defRPr sz="2800">
                <a:latin typeface="Century Gothic" charset="0"/>
                <a:ea typeface="Century Gothic" charset="0"/>
                <a:cs typeface="Century Gothic" charset="0"/>
              </a:defRPr>
            </a:lvl1pPr>
            <a:lvl2pPr>
              <a:defRPr sz="2400">
                <a:latin typeface="Century Gothic" charset="0"/>
                <a:ea typeface="Century Gothic" charset="0"/>
                <a:cs typeface="Century Gothic" charset="0"/>
              </a:defRPr>
            </a:lvl2pPr>
            <a:lvl3pPr>
              <a:defRPr sz="2000">
                <a:latin typeface="Century Gothic" charset="0"/>
                <a:ea typeface="Century Gothic" charset="0"/>
                <a:cs typeface="Century Gothic" charset="0"/>
              </a:defRPr>
            </a:lvl3pPr>
            <a:lvl4pPr>
              <a:defRPr sz="1800">
                <a:latin typeface="Century Gothic" charset="0"/>
                <a:ea typeface="Century Gothic" charset="0"/>
                <a:cs typeface="Century Gothic" charset="0"/>
              </a:defRPr>
            </a:lvl4pPr>
            <a:lvl5pPr>
              <a:defRPr sz="1800">
                <a:latin typeface="Century Gothic" charset="0"/>
                <a:ea typeface="Century Gothic" charset="0"/>
                <a:cs typeface="Century Gothic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8196" y="2622479"/>
            <a:ext cx="2949178" cy="3811588"/>
          </a:xfrm>
        </p:spPr>
        <p:txBody>
          <a:bodyPr/>
          <a:lstStyle>
            <a:lvl1pPr marL="0" indent="0">
              <a:buNone/>
              <a:defRPr sz="1400">
                <a:latin typeface="Century Gothic" charset="0"/>
                <a:ea typeface="Century Gothic" charset="0"/>
                <a:cs typeface="Century Gothic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Recortar y redondear rectángulo de esquina sencilla 6"/>
          <p:cNvSpPr/>
          <p:nvPr userDrawn="1"/>
        </p:nvSpPr>
        <p:spPr>
          <a:xfrm>
            <a:off x="0" y="-13198"/>
            <a:ext cx="9144000" cy="706928"/>
          </a:xfrm>
          <a:prstGeom prst="snipRoundRect">
            <a:avLst>
              <a:gd name="adj1" fmla="val 0"/>
              <a:gd name="adj2" fmla="val 0"/>
            </a:avLst>
          </a:prstGeom>
          <a:gradFill flip="none" rotWithShape="1">
            <a:gsLst>
              <a:gs pos="0">
                <a:srgbClr val="AF937C">
                  <a:shade val="30000"/>
                  <a:satMod val="115000"/>
                </a:srgbClr>
              </a:gs>
              <a:gs pos="50000">
                <a:srgbClr val="AF937C">
                  <a:shade val="67500"/>
                  <a:satMod val="115000"/>
                </a:srgbClr>
              </a:gs>
              <a:gs pos="100000">
                <a:srgbClr val="AF937C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AF93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CO"/>
          </a:p>
        </p:txBody>
      </p:sp>
      <p:pic>
        <p:nvPicPr>
          <p:cNvPr id="6" name="Imagen 5" descr="/Users/liaperezrosales/Downloads/Logo Metalprom.jpg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28" t="32174" r="10989" b="38333"/>
          <a:stretch/>
        </p:blipFill>
        <p:spPr bwMode="auto">
          <a:xfrm>
            <a:off x="6300788" y="1"/>
            <a:ext cx="2843212" cy="68248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694260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326473"/>
            <a:ext cx="2949178" cy="1069974"/>
          </a:xfrm>
        </p:spPr>
        <p:txBody>
          <a:bodyPr anchor="b"/>
          <a:lstStyle>
            <a:lvl1pPr>
              <a:defRPr sz="2400">
                <a:latin typeface="Century Gothic" charset="0"/>
                <a:ea typeface="Century Gothic" charset="0"/>
                <a:cs typeface="Century Gothic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326473"/>
            <a:ext cx="4629150" cy="4873625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latin typeface="Century Gothic" charset="0"/>
                <a:ea typeface="Century Gothic" charset="0"/>
                <a:cs typeface="Century Gothic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396447"/>
            <a:ext cx="2949178" cy="3811588"/>
          </a:xfrm>
        </p:spPr>
        <p:txBody>
          <a:bodyPr/>
          <a:lstStyle>
            <a:lvl1pPr marL="0" indent="0">
              <a:buNone/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Recortar y redondear rectángulo de esquina sencilla 6"/>
          <p:cNvSpPr/>
          <p:nvPr userDrawn="1"/>
        </p:nvSpPr>
        <p:spPr>
          <a:xfrm>
            <a:off x="0" y="-13198"/>
            <a:ext cx="9144000" cy="706928"/>
          </a:xfrm>
          <a:prstGeom prst="snipRoundRect">
            <a:avLst>
              <a:gd name="adj1" fmla="val 0"/>
              <a:gd name="adj2" fmla="val 0"/>
            </a:avLst>
          </a:prstGeom>
          <a:gradFill flip="none" rotWithShape="1">
            <a:gsLst>
              <a:gs pos="0">
                <a:srgbClr val="AF937C">
                  <a:shade val="30000"/>
                  <a:satMod val="115000"/>
                </a:srgbClr>
              </a:gs>
              <a:gs pos="50000">
                <a:srgbClr val="AF937C">
                  <a:shade val="67500"/>
                  <a:satMod val="115000"/>
                </a:srgbClr>
              </a:gs>
              <a:gs pos="100000">
                <a:srgbClr val="AF937C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AF93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CO"/>
          </a:p>
        </p:txBody>
      </p:sp>
      <p:pic>
        <p:nvPicPr>
          <p:cNvPr id="6" name="Imagen 5" descr="/Users/liaperezrosales/Downloads/Logo Metalprom.jpg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28" t="32174" r="10989" b="38333"/>
          <a:stretch/>
        </p:blipFill>
        <p:spPr bwMode="auto">
          <a:xfrm>
            <a:off x="6300788" y="1"/>
            <a:ext cx="2843212" cy="68248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890830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828" y="1181528"/>
            <a:ext cx="7886700" cy="971498"/>
          </a:xfrm>
        </p:spPr>
        <p:txBody>
          <a:bodyPr/>
          <a:lstStyle>
            <a:lvl1pPr>
              <a:defRPr sz="3600">
                <a:latin typeface="Century Gothic" charset="0"/>
                <a:ea typeface="Century Gothic" charset="0"/>
                <a:cs typeface="Century Gothic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7828" y="2287962"/>
            <a:ext cx="7886700" cy="4351338"/>
          </a:xfrm>
        </p:spPr>
        <p:txBody>
          <a:bodyPr vert="eaVert">
            <a:normAutofit/>
          </a:bodyPr>
          <a:lstStyle>
            <a:lvl1pPr>
              <a:defRPr sz="2000">
                <a:latin typeface="Century Gothic" charset="0"/>
                <a:ea typeface="Century Gothic" charset="0"/>
                <a:cs typeface="Century Gothic" charset="0"/>
              </a:defRPr>
            </a:lvl1pPr>
            <a:lvl2pPr>
              <a:defRPr sz="1800">
                <a:latin typeface="Century Gothic" charset="0"/>
                <a:ea typeface="Century Gothic" charset="0"/>
                <a:cs typeface="Century Gothic" charset="0"/>
              </a:defRPr>
            </a:lvl2pPr>
            <a:lvl3pPr>
              <a:defRPr sz="1600">
                <a:latin typeface="Century Gothic" charset="0"/>
                <a:ea typeface="Century Gothic" charset="0"/>
                <a:cs typeface="Century Gothic" charset="0"/>
              </a:defRPr>
            </a:lvl3pPr>
            <a:lvl4pPr>
              <a:defRPr sz="1400">
                <a:latin typeface="Century Gothic" charset="0"/>
                <a:ea typeface="Century Gothic" charset="0"/>
                <a:cs typeface="Century Gothic" charset="0"/>
              </a:defRPr>
            </a:lvl4pPr>
            <a:lvl5pPr>
              <a:defRPr sz="1400">
                <a:latin typeface="Century Gothic" charset="0"/>
                <a:ea typeface="Century Gothic" charset="0"/>
                <a:cs typeface="Century Gothic" charset="0"/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" name="Recortar y redondear rectángulo de esquina sencilla 5"/>
          <p:cNvSpPr/>
          <p:nvPr userDrawn="1"/>
        </p:nvSpPr>
        <p:spPr>
          <a:xfrm>
            <a:off x="0" y="-13198"/>
            <a:ext cx="9144000" cy="706928"/>
          </a:xfrm>
          <a:prstGeom prst="snipRoundRect">
            <a:avLst>
              <a:gd name="adj1" fmla="val 0"/>
              <a:gd name="adj2" fmla="val 0"/>
            </a:avLst>
          </a:prstGeom>
          <a:gradFill flip="none" rotWithShape="1">
            <a:gsLst>
              <a:gs pos="0">
                <a:srgbClr val="AF937C">
                  <a:shade val="30000"/>
                  <a:satMod val="115000"/>
                </a:srgbClr>
              </a:gs>
              <a:gs pos="50000">
                <a:srgbClr val="AF937C">
                  <a:shade val="67500"/>
                  <a:satMod val="115000"/>
                </a:srgbClr>
              </a:gs>
              <a:gs pos="100000">
                <a:srgbClr val="AF937C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AF93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CO"/>
          </a:p>
        </p:txBody>
      </p:sp>
      <p:pic>
        <p:nvPicPr>
          <p:cNvPr id="5" name="Imagen 4" descr="/Users/liaperezrosales/Downloads/Logo Metalprom.jpg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28" t="32174" r="10989" b="38333"/>
          <a:stretch/>
        </p:blipFill>
        <p:spPr bwMode="auto">
          <a:xfrm>
            <a:off x="6300788" y="1"/>
            <a:ext cx="2843212" cy="68248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7524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ítulo y dos columnas 3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dondear rectángulo de esquina diagonal 12"/>
          <p:cNvSpPr/>
          <p:nvPr userDrawn="1"/>
        </p:nvSpPr>
        <p:spPr>
          <a:xfrm>
            <a:off x="0" y="1"/>
            <a:ext cx="9144000" cy="6858000"/>
          </a:xfrm>
          <a:prstGeom prst="round2DiagRect">
            <a:avLst/>
          </a:prstGeom>
          <a:gradFill flip="none" rotWithShape="1">
            <a:gsLst>
              <a:gs pos="0">
                <a:srgbClr val="AF937C">
                  <a:shade val="30000"/>
                  <a:satMod val="115000"/>
                </a:srgbClr>
              </a:gs>
              <a:gs pos="50000">
                <a:srgbClr val="AF937C">
                  <a:shade val="67500"/>
                  <a:satMod val="115000"/>
                </a:srgbClr>
              </a:gs>
              <a:gs pos="100000">
                <a:srgbClr val="AF937C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AF93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4"/>
            <a:ext cx="7886700" cy="46208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216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1" r:id="rId2"/>
    <p:sldLayoutId id="2147483662" r:id="rId3"/>
    <p:sldLayoutId id="2147483664" r:id="rId4"/>
    <p:sldLayoutId id="2147483667" r:id="rId5"/>
    <p:sldLayoutId id="2147483668" r:id="rId6"/>
    <p:sldLayoutId id="2147483669" r:id="rId7"/>
    <p:sldLayoutId id="2147483670" r:id="rId8"/>
    <p:sldLayoutId id="2147483672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entury Gothic" charset="0"/>
          <a:ea typeface="Century Gothic" charset="0"/>
          <a:cs typeface="Century Gothic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entury Gothic" charset="0"/>
          <a:ea typeface="Century Gothic" charset="0"/>
          <a:cs typeface="Century Gothic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charset="0"/>
          <a:ea typeface="Century Gothic" charset="0"/>
          <a:cs typeface="Century Gothic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charset="0"/>
          <a:ea typeface="Century Gothic" charset="0"/>
          <a:cs typeface="Century Gothic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charset="0"/>
          <a:ea typeface="Century Gothic" charset="0"/>
          <a:cs typeface="Century Gothic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charset="0"/>
          <a:ea typeface="Century Gothic" charset="0"/>
          <a:cs typeface="Century Gothic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="" xmlns:a16="http://schemas.microsoft.com/office/drawing/2014/main" id="{A5F85326-E0FF-B547-75E8-F06663CCEF1E}"/>
              </a:ext>
            </a:extLst>
          </p:cNvPr>
          <p:cNvSpPr txBox="1">
            <a:spLocks/>
          </p:cNvSpPr>
          <p:nvPr/>
        </p:nvSpPr>
        <p:spPr>
          <a:xfrm>
            <a:off x="742950" y="124539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300" dirty="0">
                <a:solidFill>
                  <a:srgbClr val="C0976B"/>
                </a:solidFill>
                <a:latin typeface="Candara" panose="020E0502030303020204" pitchFamily="34" charset="0"/>
              </a:rPr>
              <a:t/>
            </a:r>
            <a:br>
              <a:rPr lang="es-ES" sz="3300" dirty="0">
                <a:solidFill>
                  <a:srgbClr val="C0976B"/>
                </a:solidFill>
                <a:latin typeface="Candara" panose="020E0502030303020204" pitchFamily="34" charset="0"/>
              </a:rPr>
            </a:br>
            <a:endParaRPr lang="es-CO" sz="3300" dirty="0">
              <a:solidFill>
                <a:srgbClr val="C0976B"/>
              </a:solidFill>
              <a:latin typeface="Candara" panose="020E0502030303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="" xmlns:a16="http://schemas.microsoft.com/office/drawing/2014/main" id="{CEAF38E7-5698-4424-2933-99858356F868}"/>
              </a:ext>
            </a:extLst>
          </p:cNvPr>
          <p:cNvSpPr txBox="1"/>
          <p:nvPr/>
        </p:nvSpPr>
        <p:spPr>
          <a:xfrm>
            <a:off x="605118" y="0"/>
            <a:ext cx="548303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latin typeface="Candara" panose="020E0502030303020204" pitchFamily="34" charset="0"/>
              </a:rPr>
              <a:t>Mapa de Procesos</a:t>
            </a:r>
            <a:endParaRPr lang="es-CO" sz="2800" dirty="0"/>
          </a:p>
        </p:txBody>
      </p:sp>
      <p:sp>
        <p:nvSpPr>
          <p:cNvPr id="4" name="Rectángulo 3">
            <a:extLst>
              <a:ext uri="{FF2B5EF4-FFF2-40B4-BE49-F238E27FC236}">
                <a16:creationId xmlns="" xmlns:a16="http://schemas.microsoft.com/office/drawing/2014/main" id="{59E44CFB-A080-34ED-96BC-0AB7CC5206CA}"/>
              </a:ext>
            </a:extLst>
          </p:cNvPr>
          <p:cNvSpPr/>
          <p:nvPr/>
        </p:nvSpPr>
        <p:spPr>
          <a:xfrm>
            <a:off x="7103785" y="6232026"/>
            <a:ext cx="1814512" cy="3644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CO" sz="1100" b="1" dirty="0">
                <a:latin typeface="Century Gothic" panose="020B0502020202020204" pitchFamily="34" charset="0"/>
              </a:rPr>
              <a:t>Versión </a:t>
            </a:r>
            <a:r>
              <a:rPr lang="es-CO" sz="1100" b="1" dirty="0" smtClean="0">
                <a:latin typeface="Century Gothic" panose="020B0502020202020204" pitchFamily="34" charset="0"/>
              </a:rPr>
              <a:t>5, 15/04/2025</a:t>
            </a:r>
            <a:endParaRPr lang="es-CO" sz="1100" b="1" dirty="0">
              <a:latin typeface="Century Gothic" panose="020B0502020202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94033"/>
            <a:ext cx="9144000" cy="5269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331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="" xmlns:a16="http://schemas.microsoft.com/office/drawing/2014/main" id="{A5F85326-E0FF-B547-75E8-F06663CCEF1E}"/>
              </a:ext>
            </a:extLst>
          </p:cNvPr>
          <p:cNvSpPr txBox="1">
            <a:spLocks/>
          </p:cNvSpPr>
          <p:nvPr/>
        </p:nvSpPr>
        <p:spPr>
          <a:xfrm>
            <a:off x="742950" y="124539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300" dirty="0">
                <a:solidFill>
                  <a:srgbClr val="C0976B"/>
                </a:solidFill>
                <a:latin typeface="Candara" panose="020E0502030303020204" pitchFamily="34" charset="0"/>
              </a:rPr>
              <a:t/>
            </a:r>
            <a:br>
              <a:rPr lang="es-ES" sz="3300" dirty="0">
                <a:solidFill>
                  <a:srgbClr val="C0976B"/>
                </a:solidFill>
                <a:latin typeface="Candara" panose="020E0502030303020204" pitchFamily="34" charset="0"/>
              </a:rPr>
            </a:br>
            <a:endParaRPr lang="es-CO" sz="3300" dirty="0">
              <a:solidFill>
                <a:srgbClr val="C0976B"/>
              </a:solidFill>
              <a:latin typeface="Candara" panose="020E0502030303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="" xmlns:a16="http://schemas.microsoft.com/office/drawing/2014/main" id="{CEAF38E7-5698-4424-2933-99858356F868}"/>
              </a:ext>
            </a:extLst>
          </p:cNvPr>
          <p:cNvSpPr txBox="1"/>
          <p:nvPr/>
        </p:nvSpPr>
        <p:spPr>
          <a:xfrm>
            <a:off x="443753" y="147917"/>
            <a:ext cx="548303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latin typeface="Candara" panose="020E0502030303020204" pitchFamily="34" charset="0"/>
              </a:rPr>
              <a:t>CONTROL DE CAMBIOS</a:t>
            </a:r>
            <a:endParaRPr lang="es-CO" sz="2800"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="" xmlns:a16="http://schemas.microsoft.com/office/drawing/2014/main" id="{451288AD-A542-BACC-01CE-2856AF06D3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010561"/>
              </p:ext>
            </p:extLst>
          </p:nvPr>
        </p:nvGraphicFramePr>
        <p:xfrm>
          <a:off x="376517" y="1412955"/>
          <a:ext cx="8390965" cy="3845560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1089212">
                  <a:extLst>
                    <a:ext uri="{9D8B030D-6E8A-4147-A177-3AD203B41FA5}">
                      <a16:colId xmlns="" xmlns:a16="http://schemas.microsoft.com/office/drawing/2014/main" val="1661882140"/>
                    </a:ext>
                  </a:extLst>
                </a:gridCol>
                <a:gridCol w="1465730">
                  <a:extLst>
                    <a:ext uri="{9D8B030D-6E8A-4147-A177-3AD203B41FA5}">
                      <a16:colId xmlns="" xmlns:a16="http://schemas.microsoft.com/office/drawing/2014/main" val="426404292"/>
                    </a:ext>
                  </a:extLst>
                </a:gridCol>
                <a:gridCol w="4280807">
                  <a:extLst>
                    <a:ext uri="{9D8B030D-6E8A-4147-A177-3AD203B41FA5}">
                      <a16:colId xmlns="" xmlns:a16="http://schemas.microsoft.com/office/drawing/2014/main" val="3110122545"/>
                    </a:ext>
                  </a:extLst>
                </a:gridCol>
                <a:gridCol w="1555216">
                  <a:extLst>
                    <a:ext uri="{9D8B030D-6E8A-4147-A177-3AD203B41FA5}">
                      <a16:colId xmlns="" xmlns:a16="http://schemas.microsoft.com/office/drawing/2014/main" val="4803545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dirty="0">
                          <a:solidFill>
                            <a:schemeClr val="tx1"/>
                          </a:solidFill>
                        </a:rPr>
                        <a:t>Versión </a:t>
                      </a:r>
                      <a:endParaRPr lang="es-CO" dirty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>
                          <a:solidFill>
                            <a:schemeClr val="tx1"/>
                          </a:solidFill>
                        </a:rPr>
                        <a:t>Fecha</a:t>
                      </a:r>
                      <a:endParaRPr lang="es-CO" dirty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>
                          <a:solidFill>
                            <a:schemeClr val="tx1"/>
                          </a:solidFill>
                        </a:rPr>
                        <a:t>Descripción </a:t>
                      </a:r>
                      <a:endParaRPr lang="es-CO" dirty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>
                          <a:solidFill>
                            <a:schemeClr val="tx1"/>
                          </a:solidFill>
                        </a:rPr>
                        <a:t>Aprobó</a:t>
                      </a:r>
                      <a:endParaRPr lang="es-CO" dirty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53851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latin typeface="+mn-lt"/>
                        </a:rPr>
                        <a:t>05</a:t>
                      </a:r>
                      <a:endParaRPr lang="es-CO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latin typeface="+mn-lt"/>
                        </a:rPr>
                        <a:t>15/04/2025</a:t>
                      </a:r>
                      <a:endParaRPr lang="es-CO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latin typeface="+mn-lt"/>
                        </a:rPr>
                        <a:t>Se ingresa el proceso de almacén</a:t>
                      </a:r>
                      <a:endParaRPr lang="es-CO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latin typeface="+mn-lt"/>
                        </a:rPr>
                        <a:t>Gerencia General</a:t>
                      </a:r>
                      <a:endParaRPr lang="es-CO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dirty="0"/>
                        <a:t>04</a:t>
                      </a:r>
                      <a:endParaRPr lang="es-CO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/>
                        <a:t>19/07/2024</a:t>
                      </a:r>
                      <a:endParaRPr lang="es-CO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/>
                        <a:t>Se cambia el diagrama con iconos representativos de cada proceso y se incluye el proceso de comunicaciones</a:t>
                      </a:r>
                      <a:endParaRPr lang="es-CO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/>
                        <a:t>Gerencia General</a:t>
                      </a:r>
                      <a:endParaRPr lang="es-CO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241513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dirty="0"/>
                        <a:t>03</a:t>
                      </a:r>
                      <a:endParaRPr lang="es-CO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/>
                        <a:t>13/010/2023</a:t>
                      </a:r>
                      <a:endParaRPr lang="es-CO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/>
                        <a:t>Se ingresa el proceso de Comunicaciones y relaciones institucionales.</a:t>
                      </a:r>
                      <a:endParaRPr lang="es-CO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dirty="0"/>
                        <a:t>Gerencia General</a:t>
                      </a:r>
                      <a:endParaRPr lang="es-CO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606525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dirty="0"/>
                        <a:t>02</a:t>
                      </a:r>
                      <a:endParaRPr lang="es-CO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/>
                        <a:t>17/04/2021</a:t>
                      </a:r>
                      <a:endParaRPr lang="es-CO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/>
                        <a:t>Se elimina a control interno como proceso</a:t>
                      </a:r>
                      <a:endParaRPr lang="es-CO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dirty="0"/>
                        <a:t>Gerencia General</a:t>
                      </a:r>
                      <a:endParaRPr lang="es-CO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578627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dirty="0"/>
                        <a:t>01</a:t>
                      </a:r>
                      <a:endParaRPr lang="es-CO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/>
                        <a:t>22/10/2018</a:t>
                      </a:r>
                      <a:endParaRPr lang="es-CO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/>
                        <a:t>Se ingresa al SGI documento mapa de proceso</a:t>
                      </a:r>
                      <a:endParaRPr lang="es-CO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dirty="0"/>
                        <a:t>Gerencia General</a:t>
                      </a:r>
                      <a:endParaRPr lang="es-CO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827697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6234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Mapa de Procesos Metalprom SAS</Template>
  <TotalTime>4</TotalTime>
  <Words>82</Words>
  <Application>Microsoft Office PowerPoint</Application>
  <PresentationFormat>Presentación en pantalla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Calibri</vt:lpstr>
      <vt:lpstr>Candara</vt:lpstr>
      <vt:lpstr>Century Gothic</vt:lpstr>
      <vt:lpstr>Tahoma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darianys polo</dc:creator>
  <cp:lastModifiedBy>ruth gonzalez</cp:lastModifiedBy>
  <cp:revision>2</cp:revision>
  <dcterms:created xsi:type="dcterms:W3CDTF">2024-10-07T19:06:10Z</dcterms:created>
  <dcterms:modified xsi:type="dcterms:W3CDTF">2025-05-13T16:47:52Z</dcterms:modified>
</cp:coreProperties>
</file>