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76B"/>
    <a:srgbClr val="4D4D4D"/>
    <a:srgbClr val="353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173AA8-E72C-48CC-A1BB-9177C2AF4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9A0324-4AA9-470B-8D24-5CFBE6AB1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D63633-71DC-42E3-AF52-808248D29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698AAB-0C54-4AA6-8575-A2F37C1C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294C05-BB69-4157-9DC7-B4D0527BD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2202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B690-5ACA-47EC-887B-E1C0EBF62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321CB3C-6BA0-49C1-8975-BB37CF04D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CE2C9-D40D-46A5-A7A2-60EA11070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51FC8C-E8B7-4631-AFE3-F450EED5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014D56-45CD-49D9-9A97-69DAC533B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6002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36A377-BC84-4CC4-9E36-1AC156375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433520-7BDA-4BF5-AF77-075787D1A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B4B6A9-DC68-4D3A-AF67-0FE5B3AA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F7353B-CBBC-40B2-AB26-28F10E46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8B7F42-80CA-4A77-AEDD-F7F501B3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590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C4A944-390D-4C03-A8EF-C9386E62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37CFA1-14D7-4061-961F-AEA3A82D3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F2F223-F03A-4733-A45D-FFF668C5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D4ADB2-E492-4D60-AC92-8F1F9DC08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34419F-7847-45C6-B50B-7CFA1308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2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D4C05A-B658-414D-BD2B-DEEFB6604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E0CD44-8BD1-43EA-B02E-B3C10CCCA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17F377-80C9-4B9A-B8FB-4D1D3967E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3B986-1945-48E4-91CF-230E09E63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8BAB0A-243D-4F02-9EEA-6D4F7C75C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618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88A0DC-3E84-434D-BFC5-E86E1890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265241-89A9-43C3-9C34-08C71C234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E5AF95-0009-4F2A-A301-463792F90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0AF0BD-A1B6-454E-BD70-C7B14CE37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E44251-D7FE-4A20-9413-6BA302AB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D51CA0-2DBC-4996-A851-3C8A0AB92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391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A3DBF-BF6D-4060-BFB5-B9069C259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D72CCA-BA47-479A-AE75-1D14C61C2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C26D04-3567-4D9E-B28A-BF358853F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743BF2-B670-46D8-AA52-9DD8CA3312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BB9E6B0-EC19-4839-903A-5A4B14453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1F38E4-8A20-4391-B628-3A65E1A86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942BE0-A366-4F88-9AF9-825F4EE6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3D84EE-F3E1-43EA-B107-902D16996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501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40221-DA49-460B-A740-EBE2D8D63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5B2478C-2708-4463-BCFE-88ED0E80F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998BC4B-A00A-4F09-9EE5-7C2E4F9ED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FF7E2D-B44A-4813-8E9D-E95CB678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610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D4D5E71-C840-4A33-AE6C-65C5A8763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1A06A3-D47A-4A50-B39D-C1DC339E3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F7418E-847A-4FCC-97E1-5D4FBDFB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437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BAE3E6-2A48-48B0-8A5B-BCD9FB4FE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25EAA6-F86B-4432-8876-C81ED9A519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F47480-47E1-47DA-8316-63E738970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FB35AF-3A5A-4503-8BB7-46C2EAC8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0040E0-687A-4FF1-8613-7672D0283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2D2425-D65E-4C59-9122-307517D7C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164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1315CF-7700-45C7-81AB-C2135ED0D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073FA55-696F-4810-BBFE-CA454182C2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6994281-EEC4-4240-B256-15903853D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8BAD071-F12C-4EFF-80F6-A23166830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DAF2C6-B576-410E-9A28-DC482EEC0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A8B849-5B34-4722-9518-B85B75A81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839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FB8B63B-7269-4357-A721-8A692B548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03334F-06AE-4B2B-B4A9-79839E97B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2B72FE-E70C-4526-B66B-126DDFA0DB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FDA6C-5DCF-487E-98EC-889E8A249FF6}" type="datetimeFigureOut">
              <a:rPr lang="es-CO" smtClean="0"/>
              <a:t>22/05/2025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520FB1-D882-48A0-83C2-7E87D179F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2668C7-CE2B-4F5E-9339-1D39B9D7A8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6F7CB-C248-4B7F-B3ED-65207AC96B1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5196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DA9AC-2ED2-4EF5-9CF5-76C89D63C0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C0976B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Organigrama Metalmecánica</a:t>
            </a:r>
            <a:endParaRPr lang="es-CO" b="1" dirty="0">
              <a:solidFill>
                <a:srgbClr val="C0976B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26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7DE3228-3BB2-0488-4B24-D559754A81C3}"/>
              </a:ext>
            </a:extLst>
          </p:cNvPr>
          <p:cNvCxnSpPr>
            <a:cxnSpLocks/>
          </p:cNvCxnSpPr>
          <p:nvPr/>
        </p:nvCxnSpPr>
        <p:spPr>
          <a:xfrm>
            <a:off x="5619088" y="603139"/>
            <a:ext cx="33916" cy="20642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redondeado 3">
            <a:extLst>
              <a:ext uri="{FF2B5EF4-FFF2-40B4-BE49-F238E27FC236}">
                <a16:creationId xmlns:a16="http://schemas.microsoft.com/office/drawing/2014/main" id="{8BF2D252-A38B-AFDF-1E43-45EB0861A85A}"/>
              </a:ext>
            </a:extLst>
          </p:cNvPr>
          <p:cNvSpPr/>
          <p:nvPr/>
        </p:nvSpPr>
        <p:spPr>
          <a:xfrm>
            <a:off x="4440114" y="1038500"/>
            <a:ext cx="2671763" cy="3143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Gerente General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AEF1FD1D-0DC0-8C3D-6C64-2AE796D3DDB2}"/>
              </a:ext>
            </a:extLst>
          </p:cNvPr>
          <p:cNvCxnSpPr>
            <a:cxnSpLocks/>
          </p:cNvCxnSpPr>
          <p:nvPr/>
        </p:nvCxnSpPr>
        <p:spPr>
          <a:xfrm>
            <a:off x="990841" y="2018416"/>
            <a:ext cx="10482808" cy="544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5E56305B-247C-D2AE-1053-CC3C03022495}"/>
              </a:ext>
            </a:extLst>
          </p:cNvPr>
          <p:cNvCxnSpPr>
            <a:cxnSpLocks/>
          </p:cNvCxnSpPr>
          <p:nvPr/>
        </p:nvCxnSpPr>
        <p:spPr>
          <a:xfrm flipH="1">
            <a:off x="1037655" y="2041343"/>
            <a:ext cx="3312" cy="10603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3">
            <a:extLst>
              <a:ext uri="{FF2B5EF4-FFF2-40B4-BE49-F238E27FC236}">
                <a16:creationId xmlns:a16="http://schemas.microsoft.com/office/drawing/2014/main" id="{51088470-9623-42FF-EE2F-29A43B02B154}"/>
              </a:ext>
            </a:extLst>
          </p:cNvPr>
          <p:cNvSpPr/>
          <p:nvPr/>
        </p:nvSpPr>
        <p:spPr>
          <a:xfrm>
            <a:off x="3933339" y="231605"/>
            <a:ext cx="3685314" cy="37153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Asamblea General de accionista  </a:t>
            </a: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5FAF99B-9819-E4F4-6B60-4820C6BAE566}"/>
              </a:ext>
            </a:extLst>
          </p:cNvPr>
          <p:cNvCxnSpPr>
            <a:cxnSpLocks/>
          </p:cNvCxnSpPr>
          <p:nvPr/>
        </p:nvCxnSpPr>
        <p:spPr>
          <a:xfrm>
            <a:off x="8797124" y="2102104"/>
            <a:ext cx="0" cy="1846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24">
            <a:extLst>
              <a:ext uri="{FF2B5EF4-FFF2-40B4-BE49-F238E27FC236}">
                <a16:creationId xmlns:a16="http://schemas.microsoft.com/office/drawing/2014/main" id="{C1930FC8-6E29-3D9B-84E7-52EF93BBC270}"/>
              </a:ext>
            </a:extLst>
          </p:cNvPr>
          <p:cNvSpPr/>
          <p:nvPr/>
        </p:nvSpPr>
        <p:spPr>
          <a:xfrm>
            <a:off x="7896474" y="3935445"/>
            <a:ext cx="1559583" cy="3526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Inspector SST(1)</a:t>
            </a:r>
          </a:p>
        </p:txBody>
      </p:sp>
      <p:sp>
        <p:nvSpPr>
          <p:cNvPr id="23" name="Rectángulo redondeado 20">
            <a:extLst>
              <a:ext uri="{FF2B5EF4-FFF2-40B4-BE49-F238E27FC236}">
                <a16:creationId xmlns:a16="http://schemas.microsoft.com/office/drawing/2014/main" id="{11962B2E-23CB-788C-088F-982A10EEB341}"/>
              </a:ext>
            </a:extLst>
          </p:cNvPr>
          <p:cNvSpPr/>
          <p:nvPr/>
        </p:nvSpPr>
        <p:spPr>
          <a:xfrm>
            <a:off x="122949" y="2770389"/>
            <a:ext cx="2172038" cy="3464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Jefe de producción  (1)</a:t>
            </a:r>
          </a:p>
        </p:txBody>
      </p:sp>
      <p:sp>
        <p:nvSpPr>
          <p:cNvPr id="42" name="Rectángulo redondeado 24">
            <a:extLst>
              <a:ext uri="{FF2B5EF4-FFF2-40B4-BE49-F238E27FC236}">
                <a16:creationId xmlns:a16="http://schemas.microsoft.com/office/drawing/2014/main" id="{183250C0-207E-4A6C-E4DA-DDB04A61ADA9}"/>
              </a:ext>
            </a:extLst>
          </p:cNvPr>
          <p:cNvSpPr/>
          <p:nvPr/>
        </p:nvSpPr>
        <p:spPr>
          <a:xfrm>
            <a:off x="4295528" y="2314744"/>
            <a:ext cx="2463655" cy="3526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Director de Ventas (1)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820EAF43-4980-B14A-A2E8-7BE2CB0FB43A}"/>
              </a:ext>
            </a:extLst>
          </p:cNvPr>
          <p:cNvCxnSpPr>
            <a:cxnSpLocks/>
          </p:cNvCxnSpPr>
          <p:nvPr/>
        </p:nvCxnSpPr>
        <p:spPr>
          <a:xfrm>
            <a:off x="3395215" y="2010782"/>
            <a:ext cx="0" cy="1846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redondeado 23">
            <a:extLst>
              <a:ext uri="{FF2B5EF4-FFF2-40B4-BE49-F238E27FC236}">
                <a16:creationId xmlns:a16="http://schemas.microsoft.com/office/drawing/2014/main" id="{A3DA332D-D9D7-D380-C8E6-3D5861C9FD42}"/>
              </a:ext>
            </a:extLst>
          </p:cNvPr>
          <p:cNvSpPr/>
          <p:nvPr/>
        </p:nvSpPr>
        <p:spPr>
          <a:xfrm>
            <a:off x="2515047" y="2778443"/>
            <a:ext cx="1639315" cy="36572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Jefe técnico (1) </a:t>
            </a:r>
          </a:p>
        </p:txBody>
      </p:sp>
      <p:sp>
        <p:nvSpPr>
          <p:cNvPr id="5" name="Rectángulo redondeado 18">
            <a:extLst>
              <a:ext uri="{FF2B5EF4-FFF2-40B4-BE49-F238E27FC236}">
                <a16:creationId xmlns:a16="http://schemas.microsoft.com/office/drawing/2014/main" id="{43FC6EEF-879F-5416-56C3-5163F6F05142}"/>
              </a:ext>
            </a:extLst>
          </p:cNvPr>
          <p:cNvSpPr/>
          <p:nvPr/>
        </p:nvSpPr>
        <p:spPr>
          <a:xfrm>
            <a:off x="2242388" y="3812449"/>
            <a:ext cx="2053140" cy="34649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Técnicos Hidráulicos (2)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58B1D15A-6C4F-1743-68DA-B85493303071}"/>
              </a:ext>
            </a:extLst>
          </p:cNvPr>
          <p:cNvCxnSpPr>
            <a:cxnSpLocks/>
          </p:cNvCxnSpPr>
          <p:nvPr/>
        </p:nvCxnSpPr>
        <p:spPr>
          <a:xfrm>
            <a:off x="11473649" y="2088968"/>
            <a:ext cx="0" cy="26897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24">
            <a:extLst>
              <a:ext uri="{FF2B5EF4-FFF2-40B4-BE49-F238E27FC236}">
                <a16:creationId xmlns:a16="http://schemas.microsoft.com/office/drawing/2014/main" id="{AD55EC69-93EF-821F-DCF7-1551EE8B813C}"/>
              </a:ext>
            </a:extLst>
          </p:cNvPr>
          <p:cNvSpPr/>
          <p:nvPr/>
        </p:nvSpPr>
        <p:spPr>
          <a:xfrm>
            <a:off x="10361024" y="4711970"/>
            <a:ext cx="1729947" cy="91825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Auxiliar de servicios generales (1)</a:t>
            </a: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BFDC814C-CE87-1545-A773-2A3E08F290E0}"/>
              </a:ext>
            </a:extLst>
          </p:cNvPr>
          <p:cNvCxnSpPr>
            <a:cxnSpLocks/>
          </p:cNvCxnSpPr>
          <p:nvPr/>
        </p:nvCxnSpPr>
        <p:spPr>
          <a:xfrm>
            <a:off x="7399332" y="2072885"/>
            <a:ext cx="0" cy="15335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redondeado 23">
            <a:extLst>
              <a:ext uri="{FF2B5EF4-FFF2-40B4-BE49-F238E27FC236}">
                <a16:creationId xmlns:a16="http://schemas.microsoft.com/office/drawing/2014/main" id="{A522741A-921C-3ADF-4179-D2E51C73F1CF}"/>
              </a:ext>
            </a:extLst>
          </p:cNvPr>
          <p:cNvSpPr/>
          <p:nvPr/>
        </p:nvSpPr>
        <p:spPr>
          <a:xfrm>
            <a:off x="6371575" y="2848481"/>
            <a:ext cx="1954915" cy="7828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Coordinador de aseguramiento de la calidad (1)</a:t>
            </a:r>
            <a:endParaRPr lang="es-CO" sz="1400" dirty="0">
              <a:solidFill>
                <a:srgbClr val="FF0000"/>
              </a:solidFill>
              <a:latin typeface="Candara" panose="020E0502030303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ángulo redondeado 24">
            <a:extLst>
              <a:ext uri="{FF2B5EF4-FFF2-40B4-BE49-F238E27FC236}">
                <a16:creationId xmlns:a16="http://schemas.microsoft.com/office/drawing/2014/main" id="{6F2D10E6-053C-CA4E-2376-580B0DC8F96D}"/>
              </a:ext>
            </a:extLst>
          </p:cNvPr>
          <p:cNvSpPr/>
          <p:nvPr/>
        </p:nvSpPr>
        <p:spPr>
          <a:xfrm>
            <a:off x="9508774" y="3931151"/>
            <a:ext cx="1717224" cy="35264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Auxiliar Contable(1)</a:t>
            </a:r>
          </a:p>
        </p:txBody>
      </p: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ED69AE75-2525-07E1-2898-973D23F57212}"/>
              </a:ext>
            </a:extLst>
          </p:cNvPr>
          <p:cNvCxnSpPr>
            <a:cxnSpLocks/>
          </p:cNvCxnSpPr>
          <p:nvPr/>
        </p:nvCxnSpPr>
        <p:spPr>
          <a:xfrm>
            <a:off x="9997274" y="2088968"/>
            <a:ext cx="0" cy="1846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729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A14BAF3-0B76-DAFD-A4E3-866C6653F8B7}"/>
              </a:ext>
            </a:extLst>
          </p:cNvPr>
          <p:cNvCxnSpPr>
            <a:cxnSpLocks/>
          </p:cNvCxnSpPr>
          <p:nvPr/>
        </p:nvCxnSpPr>
        <p:spPr>
          <a:xfrm flipV="1">
            <a:off x="5857879" y="1378461"/>
            <a:ext cx="216739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47C4E0B-B8C2-B309-9643-B83458F61F8D}"/>
              </a:ext>
            </a:extLst>
          </p:cNvPr>
          <p:cNvCxnSpPr>
            <a:cxnSpLocks/>
          </p:cNvCxnSpPr>
          <p:nvPr/>
        </p:nvCxnSpPr>
        <p:spPr>
          <a:xfrm flipH="1">
            <a:off x="5804979" y="757681"/>
            <a:ext cx="37739" cy="434666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7FD57820-3806-9B65-2EE6-78A419FC2A61}"/>
              </a:ext>
            </a:extLst>
          </p:cNvPr>
          <p:cNvCxnSpPr>
            <a:cxnSpLocks/>
          </p:cNvCxnSpPr>
          <p:nvPr/>
        </p:nvCxnSpPr>
        <p:spPr>
          <a:xfrm>
            <a:off x="1362594" y="3438963"/>
            <a:ext cx="7108336" cy="11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E1428973-9430-D5A7-BBC0-9D8019A126A2}"/>
              </a:ext>
            </a:extLst>
          </p:cNvPr>
          <p:cNvCxnSpPr>
            <a:cxnSpLocks/>
          </p:cNvCxnSpPr>
          <p:nvPr/>
        </p:nvCxnSpPr>
        <p:spPr>
          <a:xfrm>
            <a:off x="8476696" y="3433648"/>
            <a:ext cx="2018" cy="3759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43">
            <a:extLst>
              <a:ext uri="{FF2B5EF4-FFF2-40B4-BE49-F238E27FC236}">
                <a16:creationId xmlns:a16="http://schemas.microsoft.com/office/drawing/2014/main" id="{FF3AA1BB-2CD0-240F-D162-59A8A7D913D9}"/>
              </a:ext>
            </a:extLst>
          </p:cNvPr>
          <p:cNvSpPr/>
          <p:nvPr/>
        </p:nvSpPr>
        <p:spPr>
          <a:xfrm>
            <a:off x="8634110" y="3576348"/>
            <a:ext cx="1450485" cy="849904"/>
          </a:xfrm>
          <a:prstGeom prst="roundRect">
            <a:avLst>
              <a:gd name="adj" fmla="val 243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Ayudante de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Pintura (1)</a:t>
            </a:r>
          </a:p>
        </p:txBody>
      </p:sp>
      <p:sp>
        <p:nvSpPr>
          <p:cNvPr id="11" name="Rectángulo redondeado 45">
            <a:extLst>
              <a:ext uri="{FF2B5EF4-FFF2-40B4-BE49-F238E27FC236}">
                <a16:creationId xmlns:a16="http://schemas.microsoft.com/office/drawing/2014/main" id="{4091A27C-0E55-C1E4-E77C-DEEDDF0039FB}"/>
              </a:ext>
            </a:extLst>
          </p:cNvPr>
          <p:cNvSpPr/>
          <p:nvPr/>
        </p:nvSpPr>
        <p:spPr>
          <a:xfrm>
            <a:off x="4045162" y="485469"/>
            <a:ext cx="3552248" cy="5926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Jefe de producción</a:t>
            </a:r>
          </a:p>
        </p:txBody>
      </p:sp>
      <p:sp>
        <p:nvSpPr>
          <p:cNvPr id="12" name="Rectángulo redondeado 25">
            <a:extLst>
              <a:ext uri="{FF2B5EF4-FFF2-40B4-BE49-F238E27FC236}">
                <a16:creationId xmlns:a16="http://schemas.microsoft.com/office/drawing/2014/main" id="{C54C6BA0-C049-DF42-D229-D81A7AD2A63B}"/>
              </a:ext>
            </a:extLst>
          </p:cNvPr>
          <p:cNvSpPr/>
          <p:nvPr/>
        </p:nvSpPr>
        <p:spPr>
          <a:xfrm>
            <a:off x="1544723" y="4285810"/>
            <a:ext cx="2000885" cy="6756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Operador de punzonadora (1)</a:t>
            </a:r>
          </a:p>
        </p:txBody>
      </p:sp>
      <p:sp>
        <p:nvSpPr>
          <p:cNvPr id="13" name="Rectángulo redondeado 25">
            <a:extLst>
              <a:ext uri="{FF2B5EF4-FFF2-40B4-BE49-F238E27FC236}">
                <a16:creationId xmlns:a16="http://schemas.microsoft.com/office/drawing/2014/main" id="{241BE15B-A6AD-53DF-B07C-5906CF4849D2}"/>
              </a:ext>
            </a:extLst>
          </p:cNvPr>
          <p:cNvSpPr/>
          <p:nvPr/>
        </p:nvSpPr>
        <p:spPr>
          <a:xfrm>
            <a:off x="1530869" y="5030110"/>
            <a:ext cx="1993431" cy="65673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Operador de torno (1) </a:t>
            </a:r>
          </a:p>
        </p:txBody>
      </p:sp>
      <p:sp>
        <p:nvSpPr>
          <p:cNvPr id="14" name="Rectángulo redondeado 26">
            <a:extLst>
              <a:ext uri="{FF2B5EF4-FFF2-40B4-BE49-F238E27FC236}">
                <a16:creationId xmlns:a16="http://schemas.microsoft.com/office/drawing/2014/main" id="{EF4F116A-36AB-F681-2B78-2CCE7DEA3476}"/>
              </a:ext>
            </a:extLst>
          </p:cNvPr>
          <p:cNvSpPr/>
          <p:nvPr/>
        </p:nvSpPr>
        <p:spPr>
          <a:xfrm>
            <a:off x="3594255" y="3521399"/>
            <a:ext cx="1910124" cy="8837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Auxiliar corte y dobles (2)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599BA8E8-EEE9-057A-D968-1E3D428691E7}"/>
              </a:ext>
            </a:extLst>
          </p:cNvPr>
          <p:cNvCxnSpPr>
            <a:cxnSpLocks/>
          </p:cNvCxnSpPr>
          <p:nvPr/>
        </p:nvCxnSpPr>
        <p:spPr>
          <a:xfrm flipH="1">
            <a:off x="1359114" y="3837274"/>
            <a:ext cx="2318130" cy="3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61BEE077-B8B3-5F38-D8F0-151C5970D2EB}"/>
              </a:ext>
            </a:extLst>
          </p:cNvPr>
          <p:cNvCxnSpPr>
            <a:cxnSpLocks/>
          </p:cNvCxnSpPr>
          <p:nvPr/>
        </p:nvCxnSpPr>
        <p:spPr>
          <a:xfrm>
            <a:off x="1362594" y="3426456"/>
            <a:ext cx="0" cy="24033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F6C1507A-5BA6-606E-DB6D-C7F4E6BA4F74}"/>
              </a:ext>
            </a:extLst>
          </p:cNvPr>
          <p:cNvCxnSpPr>
            <a:cxnSpLocks/>
          </p:cNvCxnSpPr>
          <p:nvPr/>
        </p:nvCxnSpPr>
        <p:spPr>
          <a:xfrm flipH="1">
            <a:off x="1372968" y="4525496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E0866A54-F3B5-3B0E-BAE9-DB7B7F8DB795}"/>
              </a:ext>
            </a:extLst>
          </p:cNvPr>
          <p:cNvCxnSpPr>
            <a:cxnSpLocks/>
          </p:cNvCxnSpPr>
          <p:nvPr/>
        </p:nvCxnSpPr>
        <p:spPr>
          <a:xfrm flipH="1">
            <a:off x="1357136" y="5104348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CD510E00-AD49-E7DD-E7B2-BE83A155DF58}"/>
              </a:ext>
            </a:extLst>
          </p:cNvPr>
          <p:cNvCxnSpPr>
            <a:cxnSpLocks/>
          </p:cNvCxnSpPr>
          <p:nvPr/>
        </p:nvCxnSpPr>
        <p:spPr>
          <a:xfrm flipH="1">
            <a:off x="1384846" y="5829765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redondeado 25">
            <a:extLst>
              <a:ext uri="{FF2B5EF4-FFF2-40B4-BE49-F238E27FC236}">
                <a16:creationId xmlns:a16="http://schemas.microsoft.com/office/drawing/2014/main" id="{11EFFA37-450E-86E2-F7E2-344172C72096}"/>
              </a:ext>
            </a:extLst>
          </p:cNvPr>
          <p:cNvSpPr/>
          <p:nvPr/>
        </p:nvSpPr>
        <p:spPr>
          <a:xfrm>
            <a:off x="1544723" y="5787355"/>
            <a:ext cx="1979577" cy="64125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Operador de pantógrafo (1)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E57F3B25-EA0A-EC64-161F-9279D175783E}"/>
              </a:ext>
            </a:extLst>
          </p:cNvPr>
          <p:cNvCxnSpPr>
            <a:cxnSpLocks/>
          </p:cNvCxnSpPr>
          <p:nvPr/>
        </p:nvCxnSpPr>
        <p:spPr>
          <a:xfrm flipH="1">
            <a:off x="6483632" y="3848550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AB27D266-C91C-A4FD-48B0-BCF6D448B387}"/>
              </a:ext>
            </a:extLst>
          </p:cNvPr>
          <p:cNvCxnSpPr>
            <a:cxnSpLocks/>
          </p:cNvCxnSpPr>
          <p:nvPr/>
        </p:nvCxnSpPr>
        <p:spPr>
          <a:xfrm flipH="1">
            <a:off x="6476541" y="4426252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5ED99295-6A3E-F66A-AB0D-05CDD169DFAB}"/>
              </a:ext>
            </a:extLst>
          </p:cNvPr>
          <p:cNvCxnSpPr>
            <a:cxnSpLocks/>
          </p:cNvCxnSpPr>
          <p:nvPr/>
        </p:nvCxnSpPr>
        <p:spPr>
          <a:xfrm flipH="1">
            <a:off x="6469449" y="4961424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CF1BBA8B-9680-BCD6-0657-6D41288DD5FD}"/>
              </a:ext>
            </a:extLst>
          </p:cNvPr>
          <p:cNvCxnSpPr>
            <a:cxnSpLocks/>
          </p:cNvCxnSpPr>
          <p:nvPr/>
        </p:nvCxnSpPr>
        <p:spPr>
          <a:xfrm flipH="1">
            <a:off x="8489896" y="3809564"/>
            <a:ext cx="1460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5716616B-CBFB-4CA3-24C1-2A57A41D8A6A}"/>
              </a:ext>
            </a:extLst>
          </p:cNvPr>
          <p:cNvCxnSpPr/>
          <p:nvPr/>
        </p:nvCxnSpPr>
        <p:spPr>
          <a:xfrm>
            <a:off x="5821286" y="5104348"/>
            <a:ext cx="4503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ángulo redondeado 30">
            <a:extLst>
              <a:ext uri="{FF2B5EF4-FFF2-40B4-BE49-F238E27FC236}">
                <a16:creationId xmlns:a16="http://schemas.microsoft.com/office/drawing/2014/main" id="{2CAC524B-A043-7DA4-3601-C6F41F3E73B5}"/>
              </a:ext>
            </a:extLst>
          </p:cNvPr>
          <p:cNvSpPr/>
          <p:nvPr/>
        </p:nvSpPr>
        <p:spPr>
          <a:xfrm>
            <a:off x="6046474" y="4845251"/>
            <a:ext cx="2093230" cy="94210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Aux de soldadura (4)</a:t>
            </a: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5E511F5F-76C2-0FAC-9954-1CBDE3AF00D4}"/>
              </a:ext>
            </a:extLst>
          </p:cNvPr>
          <p:cNvCxnSpPr/>
          <p:nvPr/>
        </p:nvCxnSpPr>
        <p:spPr>
          <a:xfrm>
            <a:off x="5821286" y="3809564"/>
            <a:ext cx="3684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ángulo redondeado 29">
            <a:extLst>
              <a:ext uri="{FF2B5EF4-FFF2-40B4-BE49-F238E27FC236}">
                <a16:creationId xmlns:a16="http://schemas.microsoft.com/office/drawing/2014/main" id="{8294C31C-FD72-2921-71A4-69DA61ED93B9}"/>
              </a:ext>
            </a:extLst>
          </p:cNvPr>
          <p:cNvSpPr/>
          <p:nvPr/>
        </p:nvSpPr>
        <p:spPr>
          <a:xfrm>
            <a:off x="5988209" y="3515196"/>
            <a:ext cx="2092323" cy="56167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Soldador (6) </a:t>
            </a: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228FCCB0-5689-4089-9599-C486E9A48426}"/>
              </a:ext>
            </a:extLst>
          </p:cNvPr>
          <p:cNvCxnSpPr/>
          <p:nvPr/>
        </p:nvCxnSpPr>
        <p:spPr>
          <a:xfrm>
            <a:off x="5829070" y="4426516"/>
            <a:ext cx="4912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redondeado 20">
            <a:extLst>
              <a:ext uri="{FF2B5EF4-FFF2-40B4-BE49-F238E27FC236}">
                <a16:creationId xmlns:a16="http://schemas.microsoft.com/office/drawing/2014/main" id="{200A0F3E-2CE0-B1AD-FC90-47FBEAB65175}"/>
              </a:ext>
            </a:extLst>
          </p:cNvPr>
          <p:cNvSpPr/>
          <p:nvPr/>
        </p:nvSpPr>
        <p:spPr>
          <a:xfrm>
            <a:off x="6007747" y="4219122"/>
            <a:ext cx="2094341" cy="4919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Soldador 2 (8)</a:t>
            </a:r>
          </a:p>
        </p:txBody>
      </p:sp>
      <p:sp>
        <p:nvSpPr>
          <p:cNvPr id="31" name="Rectángulo redondeado 48">
            <a:extLst>
              <a:ext uri="{FF2B5EF4-FFF2-40B4-BE49-F238E27FC236}">
                <a16:creationId xmlns:a16="http://schemas.microsoft.com/office/drawing/2014/main" id="{C8C59FB4-3DF5-EC69-FA49-372D2193FA9E}"/>
              </a:ext>
            </a:extLst>
          </p:cNvPr>
          <p:cNvSpPr/>
          <p:nvPr/>
        </p:nvSpPr>
        <p:spPr>
          <a:xfrm>
            <a:off x="4506836" y="2781849"/>
            <a:ext cx="2628899" cy="5468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Líder de producción (2) </a:t>
            </a:r>
          </a:p>
        </p:txBody>
      </p:sp>
      <p:sp>
        <p:nvSpPr>
          <p:cNvPr id="32" name="Rectángulo redondeado 25">
            <a:extLst>
              <a:ext uri="{FF2B5EF4-FFF2-40B4-BE49-F238E27FC236}">
                <a16:creationId xmlns:a16="http://schemas.microsoft.com/office/drawing/2014/main" id="{35E4F633-A209-07D9-6AA6-525C53E2891F}"/>
              </a:ext>
            </a:extLst>
          </p:cNvPr>
          <p:cNvSpPr/>
          <p:nvPr/>
        </p:nvSpPr>
        <p:spPr>
          <a:xfrm>
            <a:off x="1544724" y="3588123"/>
            <a:ext cx="1797192" cy="61501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Operador de  corte y doblez (1)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5B5260CA-61B6-E560-117D-A68A98A43F28}"/>
              </a:ext>
            </a:extLst>
          </p:cNvPr>
          <p:cNvCxnSpPr>
            <a:cxnSpLocks/>
          </p:cNvCxnSpPr>
          <p:nvPr/>
        </p:nvCxnSpPr>
        <p:spPr>
          <a:xfrm flipV="1">
            <a:off x="5863729" y="1879983"/>
            <a:ext cx="216739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redondeado 68">
            <a:extLst>
              <a:ext uri="{FF2B5EF4-FFF2-40B4-BE49-F238E27FC236}">
                <a16:creationId xmlns:a16="http://schemas.microsoft.com/office/drawing/2014/main" id="{AD98CA48-8276-8CCC-878E-0082BE77AFB0}"/>
              </a:ext>
            </a:extLst>
          </p:cNvPr>
          <p:cNvSpPr/>
          <p:nvPr/>
        </p:nvSpPr>
        <p:spPr>
          <a:xfrm>
            <a:off x="8015118" y="1175533"/>
            <a:ext cx="2720121" cy="4558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Planeador de producción (1)</a:t>
            </a:r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B66CA4B8-E128-E536-584A-DE7A1E3607D9}"/>
              </a:ext>
            </a:extLst>
          </p:cNvPr>
          <p:cNvCxnSpPr>
            <a:cxnSpLocks/>
          </p:cNvCxnSpPr>
          <p:nvPr/>
        </p:nvCxnSpPr>
        <p:spPr>
          <a:xfrm flipV="1">
            <a:off x="5804979" y="2516453"/>
            <a:ext cx="216739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redondeado 70">
            <a:extLst>
              <a:ext uri="{FF2B5EF4-FFF2-40B4-BE49-F238E27FC236}">
                <a16:creationId xmlns:a16="http://schemas.microsoft.com/office/drawing/2014/main" id="{1EB84BCC-D06B-42E8-7FC2-B93DCB13C6FC}"/>
              </a:ext>
            </a:extLst>
          </p:cNvPr>
          <p:cNvSpPr/>
          <p:nvPr/>
        </p:nvSpPr>
        <p:spPr>
          <a:xfrm>
            <a:off x="8025274" y="2273457"/>
            <a:ext cx="2720121" cy="4610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Conductor Caravanero (1)</a:t>
            </a:r>
          </a:p>
        </p:txBody>
      </p:sp>
      <p:sp>
        <p:nvSpPr>
          <p:cNvPr id="41" name="Rectángulo redondeado 68">
            <a:extLst>
              <a:ext uri="{FF2B5EF4-FFF2-40B4-BE49-F238E27FC236}">
                <a16:creationId xmlns:a16="http://schemas.microsoft.com/office/drawing/2014/main" id="{27F0011E-175D-86DB-56AF-7DF4203611D5}"/>
              </a:ext>
            </a:extLst>
          </p:cNvPr>
          <p:cNvSpPr/>
          <p:nvPr/>
        </p:nvSpPr>
        <p:spPr>
          <a:xfrm>
            <a:off x="8025274" y="1739836"/>
            <a:ext cx="2720121" cy="4558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Coordinador de diseño (1)</a:t>
            </a:r>
          </a:p>
        </p:txBody>
      </p:sp>
    </p:spTree>
    <p:extLst>
      <p:ext uri="{BB962C8B-B14F-4D97-AF65-F5344CB8AC3E}">
        <p14:creationId xmlns:p14="http://schemas.microsoft.com/office/powerpoint/2010/main" val="3394585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7B2EB2-DE29-6691-3859-AA69701A4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9EC0249-7BF7-DB66-1BE5-8C0D83CE524D}"/>
              </a:ext>
            </a:extLst>
          </p:cNvPr>
          <p:cNvCxnSpPr>
            <a:cxnSpLocks/>
            <a:endCxn id="10" idx="2"/>
          </p:cNvCxnSpPr>
          <p:nvPr/>
        </p:nvCxnSpPr>
        <p:spPr>
          <a:xfrm>
            <a:off x="5693434" y="1264107"/>
            <a:ext cx="35267" cy="41514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43">
            <a:extLst>
              <a:ext uri="{FF2B5EF4-FFF2-40B4-BE49-F238E27FC236}">
                <a16:creationId xmlns:a16="http://schemas.microsoft.com/office/drawing/2014/main" id="{5FE048C0-4228-2F65-7972-EC4AE1E42024}"/>
              </a:ext>
            </a:extLst>
          </p:cNvPr>
          <p:cNvSpPr/>
          <p:nvPr/>
        </p:nvSpPr>
        <p:spPr>
          <a:xfrm>
            <a:off x="5038725" y="4565634"/>
            <a:ext cx="1379951" cy="849904"/>
          </a:xfrm>
          <a:prstGeom prst="roundRect">
            <a:avLst>
              <a:gd name="adj" fmla="val 2437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Asistente Comercial (1)</a:t>
            </a:r>
          </a:p>
        </p:txBody>
      </p:sp>
      <p:sp>
        <p:nvSpPr>
          <p:cNvPr id="11" name="Rectángulo redondeado 45">
            <a:extLst>
              <a:ext uri="{FF2B5EF4-FFF2-40B4-BE49-F238E27FC236}">
                <a16:creationId xmlns:a16="http://schemas.microsoft.com/office/drawing/2014/main" id="{3FDA2C6A-B43E-0EE8-02A5-7E0A1549013E}"/>
              </a:ext>
            </a:extLst>
          </p:cNvPr>
          <p:cNvSpPr/>
          <p:nvPr/>
        </p:nvSpPr>
        <p:spPr>
          <a:xfrm>
            <a:off x="3895878" y="991895"/>
            <a:ext cx="3552248" cy="5926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Gerente General</a:t>
            </a:r>
          </a:p>
        </p:txBody>
      </p:sp>
      <p:sp>
        <p:nvSpPr>
          <p:cNvPr id="31" name="Rectángulo redondeado 48">
            <a:extLst>
              <a:ext uri="{FF2B5EF4-FFF2-40B4-BE49-F238E27FC236}">
                <a16:creationId xmlns:a16="http://schemas.microsoft.com/office/drawing/2014/main" id="{65E8BB06-C21A-851F-5F4F-5AC45DC47A50}"/>
              </a:ext>
            </a:extLst>
          </p:cNvPr>
          <p:cNvSpPr/>
          <p:nvPr/>
        </p:nvSpPr>
        <p:spPr>
          <a:xfrm>
            <a:off x="4478864" y="3294423"/>
            <a:ext cx="2628899" cy="5468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Coordinador  Comercial (1) </a:t>
            </a:r>
          </a:p>
        </p:txBody>
      </p:sp>
      <p:sp>
        <p:nvSpPr>
          <p:cNvPr id="36" name="Rectángulo redondeado 70">
            <a:extLst>
              <a:ext uri="{FF2B5EF4-FFF2-40B4-BE49-F238E27FC236}">
                <a16:creationId xmlns:a16="http://schemas.microsoft.com/office/drawing/2014/main" id="{20ADA4D9-5E8E-6A36-3493-E8729324400B}"/>
              </a:ext>
            </a:extLst>
          </p:cNvPr>
          <p:cNvSpPr/>
          <p:nvPr/>
        </p:nvSpPr>
        <p:spPr>
          <a:xfrm>
            <a:off x="4478864" y="2108993"/>
            <a:ext cx="2720121" cy="46105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Candara" panose="020E0502030303020204" pitchFamily="34" charset="0"/>
                <a:cs typeface="Arial" panose="020B0604020202020204" pitchFamily="34" charset="0"/>
              </a:rPr>
              <a:t>Director de Ventas  (1)</a:t>
            </a:r>
          </a:p>
        </p:txBody>
      </p:sp>
    </p:spTree>
    <p:extLst>
      <p:ext uri="{BB962C8B-B14F-4D97-AF65-F5344CB8AC3E}">
        <p14:creationId xmlns:p14="http://schemas.microsoft.com/office/powerpoint/2010/main" val="1758525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154</Words>
  <Application>Microsoft Office PowerPoint</Application>
  <PresentationFormat>Panorámica</PresentationFormat>
  <Paragraphs>30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Candara</vt:lpstr>
      <vt:lpstr>Tema de Office</vt:lpstr>
      <vt:lpstr>Organigrama Metalmecánica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P_Multimedia</dc:creator>
  <cp:lastModifiedBy>andrea sanchez</cp:lastModifiedBy>
  <cp:revision>13</cp:revision>
  <dcterms:created xsi:type="dcterms:W3CDTF">2019-02-22T15:52:12Z</dcterms:created>
  <dcterms:modified xsi:type="dcterms:W3CDTF">2025-05-22T20:59:45Z</dcterms:modified>
</cp:coreProperties>
</file>