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9" r:id="rId3"/>
    <p:sldId id="480" r:id="rId4"/>
    <p:sldId id="280" r:id="rId5"/>
    <p:sldId id="275" r:id="rId6"/>
    <p:sldId id="464" r:id="rId7"/>
    <p:sldId id="486" r:id="rId8"/>
    <p:sldId id="461" r:id="rId9"/>
    <p:sldId id="491" r:id="rId10"/>
    <p:sldId id="258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senia blanco" initials="yb" lastIdx="1" clrIdx="0">
    <p:extLst>
      <p:ext uri="{19B8F6BF-5375-455C-9EA6-DF929625EA0E}">
        <p15:presenceInfo xmlns:p15="http://schemas.microsoft.com/office/powerpoint/2012/main" userId="S-1-5-21-3913515505-1931679287-2947286274-3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76B"/>
    <a:srgbClr val="4D4D4D"/>
    <a:srgbClr val="FF6600"/>
    <a:srgbClr val="353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557" autoAdjust="0"/>
  </p:normalViewPr>
  <p:slideViewPr>
    <p:cSldViewPr snapToGrid="0">
      <p:cViewPr varScale="1">
        <p:scale>
          <a:sx n="67" d="100"/>
          <a:sy n="67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335A8-5869-4FA3-9362-041AD587FE41}" type="datetimeFigureOut">
              <a:rPr lang="es-ES" smtClean="0"/>
              <a:t>21/10/2024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EB77E-CD72-494D-9FCA-FB6768B713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18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EB77E-CD72-494D-9FCA-FB6768B71348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910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EB77E-CD72-494D-9FCA-FB6768B71348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633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EB77E-CD72-494D-9FCA-FB6768B71348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189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EB77E-CD72-494D-9FCA-FB6768B71348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330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EB77E-CD72-494D-9FCA-FB6768B71348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7882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EB77E-CD72-494D-9FCA-FB6768B71348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0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EB77E-CD72-494D-9FCA-FB6768B7134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73AA8-E72C-48CC-A1BB-9177C2AF4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9A0324-4AA9-470B-8D24-5CFBE6AB1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63633-71DC-42E3-AF52-808248D2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A6C-5DCF-487E-98EC-889E8A249FF6}" type="datetimeFigureOut">
              <a:rPr lang="es-CO" smtClean="0"/>
              <a:t>21/10/2024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698AAB-0C54-4AA6-8575-A2F37C1C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94C05-BB69-4157-9DC7-B4D0527B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CB-C248-4B7F-B3ED-65207AC96B1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220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1B690-5ACA-47EC-887B-E1C0EBF6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21CB3C-6BA0-49C1-8975-BB37CF04D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CE2C9-D40D-46A5-A7A2-60EA1107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A6C-5DCF-487E-98EC-889E8A249FF6}" type="datetimeFigureOut">
              <a:rPr lang="es-CO" smtClean="0"/>
              <a:t>21/10/2024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51FC8C-E8B7-4631-AFE3-F450EED5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014D56-45CD-49D9-9A97-69DAC533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CB-C248-4B7F-B3ED-65207AC96B1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00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36A377-BC84-4CC4-9E36-1AC156375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433520-7BDA-4BF5-AF77-075787D1A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6A9-DC68-4D3A-AF67-0FE5B3AA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A6C-5DCF-487E-98EC-889E8A249FF6}" type="datetimeFigureOut">
              <a:rPr lang="es-CO" smtClean="0"/>
              <a:t>21/10/2024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7353B-CBBC-40B2-AB26-28F10E46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8B7F42-80CA-4A77-AEDD-F7F501B3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CB-C248-4B7F-B3ED-65207AC96B1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590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4A944-390D-4C03-A8EF-C9386E62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37CFA1-14D7-4061-961F-AEA3A82D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F2F223-F03A-4733-A45D-FFF668C5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A6C-5DCF-487E-98EC-889E8A249FF6}" type="datetimeFigureOut">
              <a:rPr lang="es-CO" smtClean="0"/>
              <a:t>21/10/2024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D4ADB2-E492-4D60-AC92-8F1F9DC0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34419F-7847-45C6-B50B-7CFA1308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CB-C248-4B7F-B3ED-65207AC96B1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327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4C05A-B658-414D-BD2B-DEEFB660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E0CD44-8BD1-43EA-B02E-B3C10CCC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17F377-80C9-4B9A-B8FB-4D1D3967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A6C-5DCF-487E-98EC-889E8A249FF6}" type="datetimeFigureOut">
              <a:rPr lang="es-CO" smtClean="0"/>
              <a:t>21/10/2024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3B986-1945-48E4-91CF-230E09E6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8BAB0A-243D-4F02-9EEA-6D4F7C75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CB-C248-4B7F-B3ED-65207AC96B1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618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8A0DC-3E84-434D-BFC5-E86E1890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265241-89A9-43C3-9C34-08C71C234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E5AF95-0009-4F2A-A301-463792F90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0AF0BD-A1B6-454E-BD70-C7B14CE3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A6C-5DCF-487E-98EC-889E8A249FF6}" type="datetimeFigureOut">
              <a:rPr lang="es-CO" smtClean="0"/>
              <a:t>21/10/2024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E44251-D7FE-4A20-9413-6BA302AB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51CA0-2DBC-4996-A851-3C8A0AB9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CB-C248-4B7F-B3ED-65207AC96B1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91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A3DBF-BF6D-4060-BFB5-B9069C25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D72CCA-BA47-479A-AE75-1D14C61C2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C26D04-3567-4D9E-B28A-BF358853F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C743BF2-B670-46D8-AA52-9DD8CA331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B9E6B0-EC19-4839-903A-5A4B14453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11F38E4-8A20-4391-B628-3A65E1A8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A6C-5DCF-487E-98EC-889E8A249FF6}" type="datetimeFigureOut">
              <a:rPr lang="es-CO" smtClean="0"/>
              <a:t>21/10/2024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942BE0-A366-4F88-9AF9-825F4EE6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3D84EE-F3E1-43EA-B107-902D1699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CB-C248-4B7F-B3ED-65207AC96B1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50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40221-DA49-460B-A740-EBE2D8D6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B2478C-2708-4463-BCFE-88ED0E80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A6C-5DCF-487E-98EC-889E8A249FF6}" type="datetimeFigureOut">
              <a:rPr lang="es-CO" smtClean="0"/>
              <a:t>21/10/2024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98BC4B-A00A-4F09-9EE5-7C2E4F9E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FF7E2D-B44A-4813-8E9D-E95CB678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CB-C248-4B7F-B3ED-65207AC96B1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610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4D5E71-C840-4A33-AE6C-65C5A876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A6C-5DCF-487E-98EC-889E8A249FF6}" type="datetimeFigureOut">
              <a:rPr lang="es-CO" smtClean="0"/>
              <a:t>21/10/2024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1A06A3-D47A-4A50-B39D-C1DC339E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F7418E-847A-4FCC-97E1-5D4FBDFB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CB-C248-4B7F-B3ED-65207AC96B1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437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AE3E6-2A48-48B0-8A5B-BCD9FB4F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25EAA6-F86B-4432-8876-C81ED9A5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F47480-47E1-47DA-8316-63E738970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FB35AF-3A5A-4503-8BB7-46C2EAC8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A6C-5DCF-487E-98EC-889E8A249FF6}" type="datetimeFigureOut">
              <a:rPr lang="es-CO" smtClean="0"/>
              <a:t>21/10/2024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0040E0-687A-4FF1-8613-7672D028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2D2425-D65E-4C59-9122-307517D7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CB-C248-4B7F-B3ED-65207AC96B1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8164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315CF-7700-45C7-81AB-C2135ED0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73FA55-696F-4810-BBFE-CA454182C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994281-EEC4-4240-B256-15903853D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BAD071-F12C-4EFF-80F6-A2316683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DA6C-5DCF-487E-98EC-889E8A249FF6}" type="datetimeFigureOut">
              <a:rPr lang="es-CO" smtClean="0"/>
              <a:t>21/10/2024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DAF2C6-B576-410E-9A28-DC482EEC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A8B849-5B34-4722-9518-B85B75A8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CB-C248-4B7F-B3ED-65207AC96B1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839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B8B63B-7269-4357-A721-8A692B54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03334F-06AE-4B2B-B4A9-79839E97B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B72FE-E70C-4526-B66B-126DDFA0D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DA6C-5DCF-487E-98EC-889E8A249FF6}" type="datetimeFigureOut">
              <a:rPr lang="es-CO" smtClean="0"/>
              <a:t>21/10/2024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20FB1-D882-48A0-83C2-7E87D179F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2668C7-CE2B-4F5E-9339-1D39B9D7A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6F7CB-C248-4B7F-B3ED-65207AC96B1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519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hyperlink" Target="Promoambiental%20La%20Magia%20De%20Los%20Valores%20Agosto_1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7650E-988F-7A04-4684-0BDF00FC3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1000"/>
            <a:ext cx="9144000" cy="2387600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VALORES CORPORATIVOS</a:t>
            </a:r>
            <a:br>
              <a:rPr lang="es-MX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METALPROM</a:t>
            </a:r>
            <a:br>
              <a:rPr lang="es-MX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19 septiembre 2024</a:t>
            </a:r>
            <a:endParaRPr lang="es-CO" sz="2400" b="1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2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DA9AC-2ED2-4EF5-9CF5-76C89D63C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040" y="2348175"/>
            <a:ext cx="5009321" cy="2387600"/>
          </a:xfrm>
        </p:spPr>
        <p:txBody>
          <a:bodyPr>
            <a:normAutofit/>
          </a:bodyPr>
          <a:lstStyle/>
          <a:p>
            <a:pPr algn="l"/>
            <a:r>
              <a:rPr lang="es-MX" sz="8000" dirty="0">
                <a:solidFill>
                  <a:srgbClr val="C0976B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¡GRACIAS!</a:t>
            </a:r>
            <a:endParaRPr lang="es-CO" sz="8000" dirty="0">
              <a:solidFill>
                <a:srgbClr val="C0976B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9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C315B-21D7-2840-F7D7-35ADACEA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5" y="365125"/>
            <a:ext cx="11182664" cy="1325563"/>
          </a:xfrm>
        </p:spPr>
        <p:txBody>
          <a:bodyPr/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altLang="es-CO" sz="4400" b="0" dirty="0">
                <a:solidFill>
                  <a:srgbClr val="1C223A"/>
                </a:solidFill>
                <a:latin typeface="Candara" panose="020E0502030303020204" pitchFamily="34" charset="0"/>
                <a:ea typeface="+mj-ea"/>
                <a:cs typeface="+mj-cs"/>
              </a:rPr>
              <a:t>Valores Corporativos </a:t>
            </a:r>
            <a:r>
              <a:rPr lang="es-CO" altLang="es-CO" dirty="0">
                <a:solidFill>
                  <a:srgbClr val="1C223A"/>
                </a:solidFill>
                <a:latin typeface="Candara" panose="020E0502030303020204" pitchFamily="34" charset="0"/>
              </a:rPr>
              <a:t>Metalprom</a:t>
            </a:r>
            <a:endParaRPr lang="es-ES" altLang="es-CO" sz="4400" b="0" dirty="0">
              <a:solidFill>
                <a:srgbClr val="1C223A"/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B46010-7138-1CA7-E8F6-3D8593C7E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690" y="2079486"/>
            <a:ext cx="3994404" cy="44378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CDBEC33-22E1-C3C3-8C18-8C277CDA2648}"/>
              </a:ext>
            </a:extLst>
          </p:cNvPr>
          <p:cNvSpPr txBox="1"/>
          <p:nvPr/>
        </p:nvSpPr>
        <p:spPr>
          <a:xfrm>
            <a:off x="1379091" y="2623280"/>
            <a:ext cx="29370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>
                <a:solidFill>
                  <a:srgbClr val="6EBF40"/>
                </a:solidFill>
                <a:latin typeface="Georgia Pro Black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Compromiso</a:t>
            </a:r>
            <a:endParaRPr lang="es-CO" sz="3000" dirty="0">
              <a:solidFill>
                <a:srgbClr val="6EBF40"/>
              </a:solidFill>
              <a:latin typeface="Georgia Pro Black" panose="020F05020202040302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8" name="51 CuadroTexto">
            <a:extLst>
              <a:ext uri="{FF2B5EF4-FFF2-40B4-BE49-F238E27FC236}">
                <a16:creationId xmlns:a16="http://schemas.microsoft.com/office/drawing/2014/main" id="{2C07BD43-0D71-1387-E45C-098636D86268}"/>
              </a:ext>
            </a:extLst>
          </p:cNvPr>
          <p:cNvSpPr txBox="1"/>
          <p:nvPr/>
        </p:nvSpPr>
        <p:spPr>
          <a:xfrm>
            <a:off x="2369470" y="5610227"/>
            <a:ext cx="1917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>
                <a:solidFill>
                  <a:schemeClr val="accent4"/>
                </a:solidFill>
                <a:latin typeface="Georgia Pro Black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Respeto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2EC254-3CE9-4293-1E8F-4F59425E391D}"/>
              </a:ext>
            </a:extLst>
          </p:cNvPr>
          <p:cNvSpPr txBox="1"/>
          <p:nvPr/>
        </p:nvSpPr>
        <p:spPr>
          <a:xfrm>
            <a:off x="6554453" y="1636637"/>
            <a:ext cx="27244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 Pro Black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Sencillez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A6F391-ABF6-2BF8-9232-1FF358834F05}"/>
              </a:ext>
            </a:extLst>
          </p:cNvPr>
          <p:cNvSpPr txBox="1"/>
          <p:nvPr/>
        </p:nvSpPr>
        <p:spPr>
          <a:xfrm>
            <a:off x="8203367" y="3780232"/>
            <a:ext cx="26045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000" dirty="0">
                <a:solidFill>
                  <a:srgbClr val="0070C0"/>
                </a:solidFill>
                <a:latin typeface="Georgia Pro Black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Integridad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C3F774-402C-FC52-BFDD-F03CE7800493}"/>
              </a:ext>
            </a:extLst>
          </p:cNvPr>
          <p:cNvSpPr txBox="1"/>
          <p:nvPr/>
        </p:nvSpPr>
        <p:spPr>
          <a:xfrm>
            <a:off x="8147152" y="5609035"/>
            <a:ext cx="1836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000" dirty="0">
                <a:solidFill>
                  <a:srgbClr val="CC0000"/>
                </a:solidFill>
                <a:latin typeface="Georgia Pro Black" panose="020F05020202040302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Orgullo</a:t>
            </a:r>
          </a:p>
        </p:txBody>
      </p:sp>
    </p:spTree>
    <p:extLst>
      <p:ext uri="{BB962C8B-B14F-4D97-AF65-F5344CB8AC3E}">
        <p14:creationId xmlns:p14="http://schemas.microsoft.com/office/powerpoint/2010/main" val="195769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1 CuadroTexto">
            <a:extLst>
              <a:ext uri="{FF2B5EF4-FFF2-40B4-BE49-F238E27FC236}">
                <a16:creationId xmlns:a16="http://schemas.microsoft.com/office/drawing/2014/main" id="{2DD7788D-87C8-0F43-0780-07DE57216268}"/>
              </a:ext>
            </a:extLst>
          </p:cNvPr>
          <p:cNvSpPr txBox="1"/>
          <p:nvPr/>
        </p:nvSpPr>
        <p:spPr>
          <a:xfrm>
            <a:off x="675596" y="618505"/>
            <a:ext cx="681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kern="1900" spc="2400" dirty="0">
                <a:solidFill>
                  <a:srgbClr val="6EBF40"/>
                </a:solidFill>
              </a:rPr>
              <a:t>COMPROMISO</a:t>
            </a:r>
          </a:p>
        </p:txBody>
      </p:sp>
      <p:cxnSp>
        <p:nvCxnSpPr>
          <p:cNvPr id="3" name="5 Conector recto">
            <a:extLst>
              <a:ext uri="{FF2B5EF4-FFF2-40B4-BE49-F238E27FC236}">
                <a16:creationId xmlns:a16="http://schemas.microsoft.com/office/drawing/2014/main" id="{97556685-6D3E-7FD8-6B63-01B79CDB3A45}"/>
              </a:ext>
            </a:extLst>
          </p:cNvPr>
          <p:cNvCxnSpPr>
            <a:cxnSpLocks/>
          </p:cNvCxnSpPr>
          <p:nvPr/>
        </p:nvCxnSpPr>
        <p:spPr>
          <a:xfrm>
            <a:off x="781272" y="1339958"/>
            <a:ext cx="6174163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50 CuadroTexto">
            <a:extLst>
              <a:ext uri="{FF2B5EF4-FFF2-40B4-BE49-F238E27FC236}">
                <a16:creationId xmlns:a16="http://schemas.microsoft.com/office/drawing/2014/main" id="{CC469684-197A-DBA4-8E3B-BB0F752551A7}"/>
              </a:ext>
            </a:extLst>
          </p:cNvPr>
          <p:cNvSpPr txBox="1"/>
          <p:nvPr/>
        </p:nvSpPr>
        <p:spPr>
          <a:xfrm>
            <a:off x="690588" y="1370927"/>
            <a:ext cx="669956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Cumplimos con nuestros acuerdos y vamos más allá para alcanzar los resultados esperados.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48DB7C-2B42-0C78-3FB4-B1C60926CC92}"/>
              </a:ext>
            </a:extLst>
          </p:cNvPr>
          <p:cNvSpPr txBox="1"/>
          <p:nvPr/>
        </p:nvSpPr>
        <p:spPr>
          <a:xfrm>
            <a:off x="618342" y="2547443"/>
            <a:ext cx="106542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4ED251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Honramos lo prometido y aportamos todas nuestras capacidades.</a:t>
            </a:r>
          </a:p>
          <a:p>
            <a:pPr marL="342900" indent="-342900" algn="just">
              <a:buClr>
                <a:srgbClr val="4ED251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4ED251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Mantenemos una actitud de colaboración, siempre dispuestos.</a:t>
            </a:r>
          </a:p>
          <a:p>
            <a:pPr marL="342900" indent="-342900" algn="just">
              <a:buClr>
                <a:srgbClr val="4ED251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4ED251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Llegamos a las metas poniendo nuestro talento y capacidades para el crecimiento de todos. </a:t>
            </a:r>
          </a:p>
          <a:p>
            <a:pPr marL="342900" indent="-342900" algn="just">
              <a:buClr>
                <a:srgbClr val="4ED251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4ED251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Nuestro compromiso con la empresa es importante para mantener los resultados.</a:t>
            </a:r>
            <a:endParaRPr lang="es-MX" sz="3000" dirty="0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651851C4-CB7E-212A-69A3-E1DB59E95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54" y="171457"/>
            <a:ext cx="2048997" cy="19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3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AA5E97-5253-AC4E-8C02-F25B6364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78" y="164891"/>
            <a:ext cx="2152075" cy="2048434"/>
          </a:xfrm>
          <a:prstGeom prst="rect">
            <a:avLst/>
          </a:prstGeom>
        </p:spPr>
      </p:pic>
      <p:sp>
        <p:nvSpPr>
          <p:cNvPr id="5" name="51 CuadroTexto">
            <a:extLst>
              <a:ext uri="{FF2B5EF4-FFF2-40B4-BE49-F238E27FC236}">
                <a16:creationId xmlns:a16="http://schemas.microsoft.com/office/drawing/2014/main" id="{15EF6FEE-955E-B59A-4E81-02A17CAE9BF2}"/>
              </a:ext>
            </a:extLst>
          </p:cNvPr>
          <p:cNvSpPr txBox="1"/>
          <p:nvPr/>
        </p:nvSpPr>
        <p:spPr>
          <a:xfrm>
            <a:off x="6581708" y="498581"/>
            <a:ext cx="4525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kern="1900" spc="2400" dirty="0">
                <a:solidFill>
                  <a:schemeClr val="accent4"/>
                </a:solidFill>
              </a:rPr>
              <a:t>RESPETO</a:t>
            </a:r>
          </a:p>
        </p:txBody>
      </p: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913AFBD7-4564-0FA6-FA73-53DD93FCD510}"/>
              </a:ext>
            </a:extLst>
          </p:cNvPr>
          <p:cNvCxnSpPr/>
          <p:nvPr/>
        </p:nvCxnSpPr>
        <p:spPr>
          <a:xfrm>
            <a:off x="6642428" y="1145087"/>
            <a:ext cx="442191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50 CuadroTexto">
            <a:extLst>
              <a:ext uri="{FF2B5EF4-FFF2-40B4-BE49-F238E27FC236}">
                <a16:creationId xmlns:a16="http://schemas.microsoft.com/office/drawing/2014/main" id="{88A17566-D8C1-B6DB-1D18-162E4D3C52E4}"/>
              </a:ext>
            </a:extLst>
          </p:cNvPr>
          <p:cNvSpPr txBox="1"/>
          <p:nvPr/>
        </p:nvSpPr>
        <p:spPr>
          <a:xfrm>
            <a:off x="6386840" y="1176052"/>
            <a:ext cx="470587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Reconocemos las diferencias, el trabajo y el esfuerzo de todos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350FC2-751D-96EF-1DE9-E29BDD27E0F3}"/>
              </a:ext>
            </a:extLst>
          </p:cNvPr>
          <p:cNvSpPr txBox="1"/>
          <p:nvPr/>
        </p:nvSpPr>
        <p:spPr>
          <a:xfrm>
            <a:off x="753254" y="2367557"/>
            <a:ext cx="1065425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2400" dirty="0"/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Asumo mis responsabilidades, cumplo con los acuerdos y soy puntual con los compromisos. 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Creemos en nuestra gente, su diversidad y el gran potencial de cada uno.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Procuramos un ambiente de trabajo amable.</a:t>
            </a:r>
          </a:p>
          <a:p>
            <a:pPr algn="just">
              <a:buClr>
                <a:srgbClr val="FFC000"/>
              </a:buClr>
            </a:pPr>
            <a:endParaRPr lang="es-MX" sz="3000" dirty="0"/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Creemos en nuestra gente y reconocemos sus aportes.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7036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1 CuadroTexto">
            <a:extLst>
              <a:ext uri="{FF2B5EF4-FFF2-40B4-BE49-F238E27FC236}">
                <a16:creationId xmlns:a16="http://schemas.microsoft.com/office/drawing/2014/main" id="{D1CAD35D-8F60-9C81-3BCE-7F319321695F}"/>
              </a:ext>
            </a:extLst>
          </p:cNvPr>
          <p:cNvSpPr txBox="1"/>
          <p:nvPr/>
        </p:nvSpPr>
        <p:spPr>
          <a:xfrm>
            <a:off x="705576" y="498581"/>
            <a:ext cx="681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kern="1900" spc="2400" dirty="0">
                <a:solidFill>
                  <a:srgbClr val="0070C0"/>
                </a:solidFill>
              </a:rPr>
              <a:t>INTEGRIDAD</a:t>
            </a:r>
          </a:p>
        </p:txBody>
      </p:sp>
      <p:cxnSp>
        <p:nvCxnSpPr>
          <p:cNvPr id="3" name="5 Conector recto">
            <a:extLst>
              <a:ext uri="{FF2B5EF4-FFF2-40B4-BE49-F238E27FC236}">
                <a16:creationId xmlns:a16="http://schemas.microsoft.com/office/drawing/2014/main" id="{29069835-31CE-6AC6-03E0-C25C986A8B8F}"/>
              </a:ext>
            </a:extLst>
          </p:cNvPr>
          <p:cNvCxnSpPr>
            <a:cxnSpLocks/>
          </p:cNvCxnSpPr>
          <p:nvPr/>
        </p:nvCxnSpPr>
        <p:spPr>
          <a:xfrm>
            <a:off x="796264" y="1220038"/>
            <a:ext cx="5634516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50 CuadroTexto">
            <a:extLst>
              <a:ext uri="{FF2B5EF4-FFF2-40B4-BE49-F238E27FC236}">
                <a16:creationId xmlns:a16="http://schemas.microsoft.com/office/drawing/2014/main" id="{ED698C50-D779-A93D-6E9A-29713A024ED9}"/>
              </a:ext>
            </a:extLst>
          </p:cNvPr>
          <p:cNvSpPr txBox="1"/>
          <p:nvPr/>
        </p:nvSpPr>
        <p:spPr>
          <a:xfrm>
            <a:off x="735558" y="1254989"/>
            <a:ext cx="93228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Actuamos de manera correcta y coherente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BEAD8A-81F9-5F95-2430-1E5A9C3B4E5B}"/>
              </a:ext>
            </a:extLst>
          </p:cNvPr>
          <p:cNvSpPr txBox="1"/>
          <p:nvPr/>
        </p:nvSpPr>
        <p:spPr>
          <a:xfrm>
            <a:off x="753252" y="1767954"/>
            <a:ext cx="1065425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2400" dirty="0"/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Creamos confianza a través de la honestidad y la ética.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Obramos de acuerdo a lo que decimos.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Valoramos a las personas y nuestro comportamiento da confianza.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Cumplimos con nuestras responsabilidades sin necesidad de supervisión. 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Somos sinceros y fieles a nuestras promesas.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Respetamos los acuerdos y nuestras acciones reflejan coherencia en el actuar, sentir y pensar. </a:t>
            </a:r>
            <a:endParaRPr lang="es-MX" sz="3000" dirty="0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71CB1A66-8F99-7D3B-9C70-717071DD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669" y="164892"/>
            <a:ext cx="2164441" cy="206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5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F627C6-B864-90FC-3F01-F12C26B2C1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508" t="4372" r="9348" b="26121"/>
          <a:stretch/>
        </p:blipFill>
        <p:spPr>
          <a:xfrm>
            <a:off x="224853" y="149900"/>
            <a:ext cx="2218545" cy="21122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D7E84B7-54F0-939B-32D8-7A3F779167F9}"/>
              </a:ext>
            </a:extLst>
          </p:cNvPr>
          <p:cNvSpPr txBox="1"/>
          <p:nvPr/>
        </p:nvSpPr>
        <p:spPr>
          <a:xfrm>
            <a:off x="753254" y="2097734"/>
            <a:ext cx="106542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2400" dirty="0"/>
          </a:p>
          <a:p>
            <a:pPr marL="342900" indent="-342900" algn="just"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Nos apasiona lo que hacemos y nos gusta la gente satisfecha consigo misma, su familia, la comunidad y la empresa.</a:t>
            </a:r>
          </a:p>
          <a:p>
            <a:pPr marL="342900" indent="-342900" algn="just">
              <a:buClr>
                <a:srgbClr val="CC0000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Somos representantes de la imagen positiva de la compañía.</a:t>
            </a:r>
          </a:p>
          <a:p>
            <a:pPr marL="342900" indent="-342900" algn="just">
              <a:buClr>
                <a:srgbClr val="CC0000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Nos inspira lo que hacemos y trabajamos con pasión.</a:t>
            </a:r>
          </a:p>
          <a:p>
            <a:pPr marL="342900" indent="-342900" algn="just">
              <a:buClr>
                <a:srgbClr val="CC0000"/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 algn="just"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Sabemos la importancia y valor de nuestra labor y lo que este servicio significa para la empresa, la comunidad, la familia, la ciudad, el país y el mundo.</a:t>
            </a:r>
          </a:p>
          <a:p>
            <a:pPr algn="just">
              <a:buClr>
                <a:srgbClr val="CC0000"/>
              </a:buClr>
            </a:pPr>
            <a:endParaRPr lang="es-MX" sz="2400" dirty="0"/>
          </a:p>
        </p:txBody>
      </p:sp>
      <p:sp>
        <p:nvSpPr>
          <p:cNvPr id="9" name="51 CuadroTexto">
            <a:extLst>
              <a:ext uri="{FF2B5EF4-FFF2-40B4-BE49-F238E27FC236}">
                <a16:creationId xmlns:a16="http://schemas.microsoft.com/office/drawing/2014/main" id="{9814195A-099B-6F59-9097-CA29EE35733A}"/>
              </a:ext>
            </a:extLst>
          </p:cNvPr>
          <p:cNvSpPr txBox="1"/>
          <p:nvPr/>
        </p:nvSpPr>
        <p:spPr>
          <a:xfrm>
            <a:off x="7046418" y="378661"/>
            <a:ext cx="460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kern="1900" spc="2400" dirty="0">
                <a:solidFill>
                  <a:srgbClr val="CC0000"/>
                </a:solidFill>
              </a:rPr>
              <a:t>ORGULLO</a:t>
            </a:r>
          </a:p>
        </p:txBody>
      </p:sp>
      <p:cxnSp>
        <p:nvCxnSpPr>
          <p:cNvPr id="10" name="5 Conector recto">
            <a:extLst>
              <a:ext uri="{FF2B5EF4-FFF2-40B4-BE49-F238E27FC236}">
                <a16:creationId xmlns:a16="http://schemas.microsoft.com/office/drawing/2014/main" id="{3FAF8BBC-6928-6A4B-AC0A-4A7D6FF59BFD}"/>
              </a:ext>
            </a:extLst>
          </p:cNvPr>
          <p:cNvCxnSpPr>
            <a:cxnSpLocks/>
          </p:cNvCxnSpPr>
          <p:nvPr/>
        </p:nvCxnSpPr>
        <p:spPr>
          <a:xfrm>
            <a:off x="7137102" y="1085127"/>
            <a:ext cx="4075540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50 CuadroTexto">
            <a:extLst>
              <a:ext uri="{FF2B5EF4-FFF2-40B4-BE49-F238E27FC236}">
                <a16:creationId xmlns:a16="http://schemas.microsoft.com/office/drawing/2014/main" id="{9721BCB1-EFF5-FB10-28A4-2D1253E17169}"/>
              </a:ext>
            </a:extLst>
          </p:cNvPr>
          <p:cNvSpPr txBox="1"/>
          <p:nvPr/>
        </p:nvSpPr>
        <p:spPr>
          <a:xfrm>
            <a:off x="7016440" y="1116091"/>
            <a:ext cx="418120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Creemos y valoramos lo que hacemos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1 CuadroTexto">
            <a:extLst>
              <a:ext uri="{FF2B5EF4-FFF2-40B4-BE49-F238E27FC236}">
                <a16:creationId xmlns:a16="http://schemas.microsoft.com/office/drawing/2014/main" id="{1035B370-7D15-944B-4F88-1DFDF57DD02F}"/>
              </a:ext>
            </a:extLst>
          </p:cNvPr>
          <p:cNvSpPr txBox="1"/>
          <p:nvPr/>
        </p:nvSpPr>
        <p:spPr>
          <a:xfrm>
            <a:off x="705576" y="498581"/>
            <a:ext cx="681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kern="1900" spc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SENCILLEZ</a:t>
            </a:r>
          </a:p>
        </p:txBody>
      </p:sp>
      <p:cxnSp>
        <p:nvCxnSpPr>
          <p:cNvPr id="4" name="5 Conector recto">
            <a:extLst>
              <a:ext uri="{FF2B5EF4-FFF2-40B4-BE49-F238E27FC236}">
                <a16:creationId xmlns:a16="http://schemas.microsoft.com/office/drawing/2014/main" id="{F00BBE9F-1462-09EA-4D57-021B34FABC50}"/>
              </a:ext>
            </a:extLst>
          </p:cNvPr>
          <p:cNvCxnSpPr>
            <a:cxnSpLocks/>
          </p:cNvCxnSpPr>
          <p:nvPr/>
        </p:nvCxnSpPr>
        <p:spPr>
          <a:xfrm>
            <a:off x="796264" y="1220038"/>
            <a:ext cx="4795067" cy="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50 CuadroTexto">
            <a:extLst>
              <a:ext uri="{FF2B5EF4-FFF2-40B4-BE49-F238E27FC236}">
                <a16:creationId xmlns:a16="http://schemas.microsoft.com/office/drawing/2014/main" id="{2C11EC94-E7ED-03C2-5CCB-9D9B4C0F0768}"/>
              </a:ext>
            </a:extLst>
          </p:cNvPr>
          <p:cNvSpPr txBox="1"/>
          <p:nvPr/>
        </p:nvSpPr>
        <p:spPr>
          <a:xfrm>
            <a:off x="750548" y="1236011"/>
            <a:ext cx="485577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itchFamily="34" charset="0"/>
              </a:rPr>
              <a:t>Somos cercanos, colaboradores y prácticos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863713-F7A2-C296-2427-43E350142324}"/>
              </a:ext>
            </a:extLst>
          </p:cNvPr>
          <p:cNvSpPr txBox="1"/>
          <p:nvPr/>
        </p:nvSpPr>
        <p:spPr>
          <a:xfrm>
            <a:off x="753254" y="1887874"/>
            <a:ext cx="1065425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2400" dirty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Nuestros comportamientos y decisiones evidencian la sencillez y calidad humana que tenemos.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Reconocemos los logros individuales y del grupo, reflejándolo en nuestra forma de trabajar y relacionarnos.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Somos amables y cercanos a la gente. 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Somos prácticos, discretos y sencillos.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MX" sz="2400" dirty="0"/>
          </a:p>
          <a:p>
            <a:pPr>
              <a:buClr>
                <a:schemeClr val="accent3">
                  <a:lumMod val="75000"/>
                </a:schemeClr>
              </a:buClr>
            </a:pPr>
            <a:endParaRPr lang="es-MX" sz="3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9427C6-A2DC-2C5A-B3D8-44ADCFA7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228" y="123481"/>
            <a:ext cx="2201852" cy="2125043"/>
          </a:xfrm>
          <a:prstGeom prst="rect">
            <a:avLst/>
          </a:prstGeom>
        </p:spPr>
      </p:pic>
      <p:pic>
        <p:nvPicPr>
          <p:cNvPr id="10" name="Imagen 9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6696826C-43F9-74F5-0DB8-FFA58759DA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27" t="14371" r="10413" b="21463"/>
          <a:stretch/>
        </p:blipFill>
        <p:spPr>
          <a:xfrm>
            <a:off x="9773588" y="5726243"/>
            <a:ext cx="764498" cy="67875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074D5FD-33B8-929A-3330-FE0FB54CE7E9}"/>
              </a:ext>
            </a:extLst>
          </p:cNvPr>
          <p:cNvSpPr txBox="1"/>
          <p:nvPr/>
        </p:nvSpPr>
        <p:spPr>
          <a:xfrm>
            <a:off x="9473783" y="6310860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Actividad grupal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9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45C1FB-B2C6-6F04-7A1F-07A604ECB834}"/>
              </a:ext>
            </a:extLst>
          </p:cNvPr>
          <p:cNvSpPr txBox="1"/>
          <p:nvPr/>
        </p:nvSpPr>
        <p:spPr>
          <a:xfrm>
            <a:off x="3048000" y="32277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DD54F6C-48BB-210C-B030-97EE580C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5" y="365125"/>
            <a:ext cx="11182664" cy="1325563"/>
          </a:xfrm>
        </p:spPr>
        <p:txBody>
          <a:bodyPr/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altLang="es-CO" sz="4400" b="0" dirty="0">
                <a:solidFill>
                  <a:srgbClr val="1C223A"/>
                </a:solidFill>
                <a:latin typeface="Candara" panose="020E0502030303020204" pitchFamily="34" charset="0"/>
                <a:ea typeface="+mj-ea"/>
                <a:cs typeface="+mj-cs"/>
              </a:rPr>
              <a:t>Los valores que nos inspiran</a:t>
            </a:r>
            <a:endParaRPr lang="es-ES" altLang="es-CO" sz="4400" b="0" dirty="0">
              <a:solidFill>
                <a:srgbClr val="1C223A"/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  <p:pic>
        <p:nvPicPr>
          <p:cNvPr id="7" name="Imagen 6">
            <a:hlinkClick r:id="rId4" action="ppaction://hlinkfile"/>
            <a:extLst>
              <a:ext uri="{FF2B5EF4-FFF2-40B4-BE49-F238E27FC236}">
                <a16:creationId xmlns:a16="http://schemas.microsoft.com/office/drawing/2014/main" id="{7C4FDCE5-5875-EA3A-D92B-F55D400BF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026" y="1662684"/>
            <a:ext cx="4675632" cy="51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7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45C1FB-B2C6-6F04-7A1F-07A604ECB834}"/>
              </a:ext>
            </a:extLst>
          </p:cNvPr>
          <p:cNvSpPr txBox="1"/>
          <p:nvPr/>
        </p:nvSpPr>
        <p:spPr>
          <a:xfrm>
            <a:off x="3048000" y="32277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B00451-45C2-E67A-FB41-74B30C777C04}"/>
              </a:ext>
            </a:extLst>
          </p:cNvPr>
          <p:cNvSpPr txBox="1"/>
          <p:nvPr/>
        </p:nvSpPr>
        <p:spPr>
          <a:xfrm>
            <a:off x="357809" y="4217519"/>
            <a:ext cx="7421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B179C8-7F85-8FFA-0F0A-BC267F91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5" y="365125"/>
            <a:ext cx="11182664" cy="1325563"/>
          </a:xfrm>
        </p:spPr>
        <p:txBody>
          <a:bodyPr/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altLang="es-CO" sz="4400" b="0" dirty="0">
                <a:solidFill>
                  <a:srgbClr val="1C223A"/>
                </a:solidFill>
                <a:latin typeface="Candara" panose="020E0502030303020204" pitchFamily="34" charset="0"/>
                <a:ea typeface="+mj-ea"/>
                <a:cs typeface="+mj-cs"/>
              </a:rPr>
              <a:t>¿Cómo me conecto con los valores corporativos?</a:t>
            </a:r>
            <a:endParaRPr lang="es-ES" altLang="es-CO" sz="4400" b="0" dirty="0">
              <a:solidFill>
                <a:srgbClr val="1C223A"/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  <p:grpSp>
        <p:nvGrpSpPr>
          <p:cNvPr id="4" name="3 Grupo">
            <a:extLst>
              <a:ext uri="{FF2B5EF4-FFF2-40B4-BE49-F238E27FC236}">
                <a16:creationId xmlns:a16="http://schemas.microsoft.com/office/drawing/2014/main" id="{FE5FB2A6-520E-4197-DCD7-EF11EEF3981B}"/>
              </a:ext>
            </a:extLst>
          </p:cNvPr>
          <p:cNvGrpSpPr/>
          <p:nvPr/>
        </p:nvGrpSpPr>
        <p:grpSpPr>
          <a:xfrm>
            <a:off x="1149453" y="3120592"/>
            <a:ext cx="10362988" cy="1805297"/>
            <a:chOff x="515216" y="3137731"/>
            <a:chExt cx="7908854" cy="1434269"/>
          </a:xfrm>
        </p:grpSpPr>
        <p:sp>
          <p:nvSpPr>
            <p:cNvPr id="8" name="4 Rectángulo redondeado">
              <a:extLst>
                <a:ext uri="{FF2B5EF4-FFF2-40B4-BE49-F238E27FC236}">
                  <a16:creationId xmlns:a16="http://schemas.microsoft.com/office/drawing/2014/main" id="{D56EADBD-2D76-47D5-187B-8DCE7B6EF605}"/>
                </a:ext>
              </a:extLst>
            </p:cNvPr>
            <p:cNvSpPr/>
            <p:nvPr/>
          </p:nvSpPr>
          <p:spPr>
            <a:xfrm>
              <a:off x="788285" y="3594538"/>
              <a:ext cx="2096814" cy="9774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>
                <a:latin typeface="Candara" panose="020E0502030303020204" pitchFamily="34" charset="0"/>
              </a:endParaRPr>
            </a:p>
          </p:txBody>
        </p:sp>
        <p:sp>
          <p:nvSpPr>
            <p:cNvPr id="9" name="5 Rectángulo redondeado">
              <a:extLst>
                <a:ext uri="{FF2B5EF4-FFF2-40B4-BE49-F238E27FC236}">
                  <a16:creationId xmlns:a16="http://schemas.microsoft.com/office/drawing/2014/main" id="{A52FB1F0-BA8C-E415-7A7A-28AEFA5ED021}"/>
                </a:ext>
              </a:extLst>
            </p:cNvPr>
            <p:cNvSpPr/>
            <p:nvPr/>
          </p:nvSpPr>
          <p:spPr>
            <a:xfrm>
              <a:off x="3557770" y="3594538"/>
              <a:ext cx="2096814" cy="9774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>
                <a:latin typeface="Candara" panose="020E0502030303020204" pitchFamily="34" charset="0"/>
              </a:endParaRPr>
            </a:p>
          </p:txBody>
        </p:sp>
        <p:sp>
          <p:nvSpPr>
            <p:cNvPr id="12" name="6 Rectángulo redondeado">
              <a:extLst>
                <a:ext uri="{FF2B5EF4-FFF2-40B4-BE49-F238E27FC236}">
                  <a16:creationId xmlns:a16="http://schemas.microsoft.com/office/drawing/2014/main" id="{979FF2D9-D352-7670-30C3-98FE874FC03B}"/>
                </a:ext>
              </a:extLst>
            </p:cNvPr>
            <p:cNvSpPr/>
            <p:nvPr/>
          </p:nvSpPr>
          <p:spPr>
            <a:xfrm>
              <a:off x="6327256" y="3594538"/>
              <a:ext cx="2096814" cy="9774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>
                <a:latin typeface="Candara" panose="020E0502030303020204" pitchFamily="34" charset="0"/>
              </a:endParaRPr>
            </a:p>
          </p:txBody>
        </p:sp>
        <p:sp>
          <p:nvSpPr>
            <p:cNvPr id="13" name="7 CuadroTexto">
              <a:extLst>
                <a:ext uri="{FF2B5EF4-FFF2-40B4-BE49-F238E27FC236}">
                  <a16:creationId xmlns:a16="http://schemas.microsoft.com/office/drawing/2014/main" id="{20B3DA06-8CDA-C279-FEEE-43F0E7E937CC}"/>
                </a:ext>
              </a:extLst>
            </p:cNvPr>
            <p:cNvSpPr txBox="1"/>
            <p:nvPr/>
          </p:nvSpPr>
          <p:spPr>
            <a:xfrm>
              <a:off x="882881" y="3896932"/>
              <a:ext cx="1876089" cy="44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Conocerlos</a:t>
              </a:r>
            </a:p>
          </p:txBody>
        </p:sp>
        <p:sp>
          <p:nvSpPr>
            <p:cNvPr id="14" name="8 CuadroTexto">
              <a:extLst>
                <a:ext uri="{FF2B5EF4-FFF2-40B4-BE49-F238E27FC236}">
                  <a16:creationId xmlns:a16="http://schemas.microsoft.com/office/drawing/2014/main" id="{2648F198-F411-31C1-149E-0B2AFB631415}"/>
                </a:ext>
              </a:extLst>
            </p:cNvPr>
            <p:cNvSpPr txBox="1"/>
            <p:nvPr/>
          </p:nvSpPr>
          <p:spPr>
            <a:xfrm>
              <a:off x="3668203" y="3873060"/>
              <a:ext cx="2136057" cy="44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Comprenderlos</a:t>
              </a:r>
            </a:p>
          </p:txBody>
        </p:sp>
        <p:sp>
          <p:nvSpPr>
            <p:cNvPr id="15" name="9 CuadroTexto">
              <a:extLst>
                <a:ext uri="{FF2B5EF4-FFF2-40B4-BE49-F238E27FC236}">
                  <a16:creationId xmlns:a16="http://schemas.microsoft.com/office/drawing/2014/main" id="{798354B9-B195-D6C1-9866-39176CD33D3F}"/>
                </a:ext>
              </a:extLst>
            </p:cNvPr>
            <p:cNvSpPr txBox="1"/>
            <p:nvPr/>
          </p:nvSpPr>
          <p:spPr>
            <a:xfrm>
              <a:off x="6421993" y="3757438"/>
              <a:ext cx="1876089" cy="80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Actuar en consecuencia</a:t>
              </a:r>
            </a:p>
          </p:txBody>
        </p:sp>
        <p:sp>
          <p:nvSpPr>
            <p:cNvPr id="16" name="10 Elipse">
              <a:extLst>
                <a:ext uri="{FF2B5EF4-FFF2-40B4-BE49-F238E27FC236}">
                  <a16:creationId xmlns:a16="http://schemas.microsoft.com/office/drawing/2014/main" id="{367D05AD-CF26-DC5A-8191-F8AE404F94A4}"/>
                </a:ext>
              </a:extLst>
            </p:cNvPr>
            <p:cNvSpPr/>
            <p:nvPr/>
          </p:nvSpPr>
          <p:spPr>
            <a:xfrm>
              <a:off x="515216" y="3137731"/>
              <a:ext cx="735329" cy="73532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>
                <a:latin typeface="Candara" panose="020E0502030303020204" pitchFamily="34" charset="0"/>
              </a:endParaRPr>
            </a:p>
          </p:txBody>
        </p:sp>
        <p:sp>
          <p:nvSpPr>
            <p:cNvPr id="17" name="11 Elipse">
              <a:extLst>
                <a:ext uri="{FF2B5EF4-FFF2-40B4-BE49-F238E27FC236}">
                  <a16:creationId xmlns:a16="http://schemas.microsoft.com/office/drawing/2014/main" id="{9159FEAA-4293-1051-8874-C189E51CC604}"/>
                </a:ext>
              </a:extLst>
            </p:cNvPr>
            <p:cNvSpPr/>
            <p:nvPr/>
          </p:nvSpPr>
          <p:spPr>
            <a:xfrm>
              <a:off x="3237403" y="3137731"/>
              <a:ext cx="735329" cy="73532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>
                <a:latin typeface="Candara" panose="020E0502030303020204" pitchFamily="34" charset="0"/>
              </a:endParaRPr>
            </a:p>
          </p:txBody>
        </p:sp>
        <p:sp>
          <p:nvSpPr>
            <p:cNvPr id="18" name="12 Elipse">
              <a:extLst>
                <a:ext uri="{FF2B5EF4-FFF2-40B4-BE49-F238E27FC236}">
                  <a16:creationId xmlns:a16="http://schemas.microsoft.com/office/drawing/2014/main" id="{031D6F40-A250-8E29-2746-E63C94316B5B}"/>
                </a:ext>
              </a:extLst>
            </p:cNvPr>
            <p:cNvSpPr/>
            <p:nvPr/>
          </p:nvSpPr>
          <p:spPr>
            <a:xfrm>
              <a:off x="5959591" y="3137731"/>
              <a:ext cx="735329" cy="73532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>
                <a:latin typeface="Candara" panose="020E0502030303020204" pitchFamily="34" charset="0"/>
              </a:endParaRPr>
            </a:p>
          </p:txBody>
        </p:sp>
        <p:sp>
          <p:nvSpPr>
            <p:cNvPr id="19" name="13 CuadroTexto">
              <a:extLst>
                <a:ext uri="{FF2B5EF4-FFF2-40B4-BE49-F238E27FC236}">
                  <a16:creationId xmlns:a16="http://schemas.microsoft.com/office/drawing/2014/main" id="{7BE4283B-58F7-16AF-A454-BBA27CB2D42F}"/>
                </a:ext>
              </a:extLst>
            </p:cNvPr>
            <p:cNvSpPr txBox="1"/>
            <p:nvPr/>
          </p:nvSpPr>
          <p:spPr>
            <a:xfrm>
              <a:off x="719073" y="3171298"/>
              <a:ext cx="462260" cy="58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2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20" name="14 CuadroTexto">
              <a:extLst>
                <a:ext uri="{FF2B5EF4-FFF2-40B4-BE49-F238E27FC236}">
                  <a16:creationId xmlns:a16="http://schemas.microsoft.com/office/drawing/2014/main" id="{FE61D70E-EBA7-4F1E-B9C1-EA9AB01A4B43}"/>
                </a:ext>
              </a:extLst>
            </p:cNvPr>
            <p:cNvSpPr txBox="1"/>
            <p:nvPr/>
          </p:nvSpPr>
          <p:spPr>
            <a:xfrm>
              <a:off x="3418452" y="3177950"/>
              <a:ext cx="462260" cy="58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2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2</a:t>
              </a:r>
            </a:p>
          </p:txBody>
        </p:sp>
        <p:sp>
          <p:nvSpPr>
            <p:cNvPr id="21" name="15 CuadroTexto">
              <a:extLst>
                <a:ext uri="{FF2B5EF4-FFF2-40B4-BE49-F238E27FC236}">
                  <a16:creationId xmlns:a16="http://schemas.microsoft.com/office/drawing/2014/main" id="{1823B678-F05E-3A7E-9265-5415A5F59065}"/>
                </a:ext>
              </a:extLst>
            </p:cNvPr>
            <p:cNvSpPr txBox="1"/>
            <p:nvPr/>
          </p:nvSpPr>
          <p:spPr>
            <a:xfrm>
              <a:off x="6156475" y="3176544"/>
              <a:ext cx="462260" cy="58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2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158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11517</TotalTime>
  <Words>373</Words>
  <Application>Microsoft Office PowerPoint</Application>
  <PresentationFormat>Panorámica</PresentationFormat>
  <Paragraphs>78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Georgia Pro Black</vt:lpstr>
      <vt:lpstr>Segoe Script</vt:lpstr>
      <vt:lpstr>Wingdings</vt:lpstr>
      <vt:lpstr>Tema de Office</vt:lpstr>
      <vt:lpstr>VALORES CORPORATIVOS METALPROM 19 septiembre 2024</vt:lpstr>
      <vt:lpstr>Valores Corporativos Metalprom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valores que nos inspiran</vt:lpstr>
      <vt:lpstr>¿Cómo me conecto con los valores corporativos?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P_Multimedia</dc:creator>
  <cp:lastModifiedBy>luz de horta</cp:lastModifiedBy>
  <cp:revision>792</cp:revision>
  <dcterms:created xsi:type="dcterms:W3CDTF">2019-02-22T15:52:12Z</dcterms:created>
  <dcterms:modified xsi:type="dcterms:W3CDTF">2024-10-21T13:36:41Z</dcterms:modified>
</cp:coreProperties>
</file>